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63"/>
  </p:notesMasterIdLst>
  <p:sldIdLst>
    <p:sldId id="257" r:id="rId6"/>
    <p:sldId id="579" r:id="rId7"/>
    <p:sldId id="499" r:id="rId8"/>
    <p:sldId id="555" r:id="rId9"/>
    <p:sldId id="608" r:id="rId10"/>
    <p:sldId id="552" r:id="rId11"/>
    <p:sldId id="553" r:id="rId12"/>
    <p:sldId id="576" r:id="rId13"/>
    <p:sldId id="577" r:id="rId14"/>
    <p:sldId id="578" r:id="rId15"/>
    <p:sldId id="580" r:id="rId16"/>
    <p:sldId id="581" r:id="rId17"/>
    <p:sldId id="511" r:id="rId18"/>
    <p:sldId id="564" r:id="rId19"/>
    <p:sldId id="513" r:id="rId20"/>
    <p:sldId id="565" r:id="rId21"/>
    <p:sldId id="514" r:id="rId22"/>
    <p:sldId id="556" r:id="rId23"/>
    <p:sldId id="569" r:id="rId24"/>
    <p:sldId id="570" r:id="rId25"/>
    <p:sldId id="566" r:id="rId26"/>
    <p:sldId id="557" r:id="rId27"/>
    <p:sldId id="532" r:id="rId28"/>
    <p:sldId id="571" r:id="rId29"/>
    <p:sldId id="603" r:id="rId30"/>
    <p:sldId id="604" r:id="rId31"/>
    <p:sldId id="516" r:id="rId32"/>
    <p:sldId id="518" r:id="rId33"/>
    <p:sldId id="519" r:id="rId34"/>
    <p:sldId id="520" r:id="rId35"/>
    <p:sldId id="521" r:id="rId36"/>
    <p:sldId id="522" r:id="rId37"/>
    <p:sldId id="523" r:id="rId38"/>
    <p:sldId id="524" r:id="rId39"/>
    <p:sldId id="525" r:id="rId40"/>
    <p:sldId id="526" r:id="rId41"/>
    <p:sldId id="528" r:id="rId42"/>
    <p:sldId id="606" r:id="rId43"/>
    <p:sldId id="534" r:id="rId44"/>
    <p:sldId id="535" r:id="rId45"/>
    <p:sldId id="536" r:id="rId46"/>
    <p:sldId id="561" r:id="rId47"/>
    <p:sldId id="537" r:id="rId48"/>
    <p:sldId id="538" r:id="rId49"/>
    <p:sldId id="539" r:id="rId50"/>
    <p:sldId id="540" r:id="rId51"/>
    <p:sldId id="541" r:id="rId52"/>
    <p:sldId id="542" r:id="rId53"/>
    <p:sldId id="607" r:id="rId54"/>
    <p:sldId id="563" r:id="rId55"/>
    <p:sldId id="562" r:id="rId56"/>
    <p:sldId id="512" r:id="rId57"/>
    <p:sldId id="602" r:id="rId58"/>
    <p:sldId id="544" r:id="rId59"/>
    <p:sldId id="546" r:id="rId60"/>
    <p:sldId id="545" r:id="rId61"/>
    <p:sldId id="605" r:id="rId62"/>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ITA-09702" initials="K" lastIdx="1" clrIdx="0"/>
  <p:cmAuthor id="7" name="COURY ANNELORE" initials="CA" lastIdx="1" clrIdx="7"/>
  <p:cmAuthor id="1" name="WEISSMANN-01256" initials="HW" lastIdx="1" clrIdx="1"/>
  <p:cmAuthor id="2" name="LOISEL LUCIE" initials="LL" lastIdx="14" clrIdx="2"/>
  <p:cmAuthor id="3" name="FRANGEUL-65209" initials="F" lastIdx="1" clrIdx="3"/>
  <p:cmAuthor id="4" name="BIDEGARAY SANDRA" initials="BS" lastIdx="46" clrIdx="4"/>
  <p:cmAuthor id="5" name="FRANGEUL SANDRINE (CNAM / Paris)" initials="FS" lastIdx="5" clrIdx="5"/>
  <p:cmAuthor id="6" name="REVEL NICOLAS" initials="RN"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7575D1"/>
    <a:srgbClr val="92D050"/>
    <a:srgbClr val="FF9966"/>
    <a:srgbClr val="2D2D8A"/>
    <a:srgbClr val="FABF8F"/>
    <a:srgbClr val="F4A072"/>
    <a:srgbClr val="FCEDC4"/>
    <a:srgbClr val="FBE8B3"/>
    <a:srgbClr val="F9D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9" autoAdjust="0"/>
    <p:restoredTop sz="93609" autoAdjust="0"/>
  </p:normalViewPr>
  <p:slideViewPr>
    <p:cSldViewPr>
      <p:cViewPr varScale="1">
        <p:scale>
          <a:sx n="80" d="100"/>
          <a:sy n="80" d="100"/>
        </p:scale>
        <p:origin x="169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8831" cy="493316"/>
          </a:xfrm>
          <a:prstGeom prst="rect">
            <a:avLst/>
          </a:prstGeom>
        </p:spPr>
        <p:txBody>
          <a:bodyPr vert="horz" lIns="91413" tIns="45707" rIns="91413" bIns="45707" rtlCol="0"/>
          <a:lstStyle>
            <a:lvl1pPr algn="l">
              <a:defRPr sz="1200"/>
            </a:lvl1pPr>
          </a:lstStyle>
          <a:p>
            <a:endParaRPr lang="fr-FR"/>
          </a:p>
        </p:txBody>
      </p:sp>
      <p:sp>
        <p:nvSpPr>
          <p:cNvPr id="3" name="Espace réservé de la date 2"/>
          <p:cNvSpPr>
            <a:spLocks noGrp="1"/>
          </p:cNvSpPr>
          <p:nvPr>
            <p:ph type="dt" idx="1"/>
          </p:nvPr>
        </p:nvSpPr>
        <p:spPr>
          <a:xfrm>
            <a:off x="3815374" y="0"/>
            <a:ext cx="2918831" cy="493316"/>
          </a:xfrm>
          <a:prstGeom prst="rect">
            <a:avLst/>
          </a:prstGeom>
        </p:spPr>
        <p:txBody>
          <a:bodyPr vert="horz" lIns="91413" tIns="45707" rIns="91413" bIns="45707" rtlCol="0"/>
          <a:lstStyle>
            <a:lvl1pPr algn="r">
              <a:defRPr sz="1200"/>
            </a:lvl1pPr>
          </a:lstStyle>
          <a:p>
            <a:fld id="{385064BC-4E6C-4C50-BC9C-B4000435B147}" type="datetimeFigureOut">
              <a:rPr lang="fr-FR" smtClean="0"/>
              <a:t>31/08/2020</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13" tIns="45707" rIns="91413" bIns="45707" rtlCol="0" anchor="ctr"/>
          <a:lstStyle/>
          <a:p>
            <a:endParaRPr lang="fr-FR"/>
          </a:p>
        </p:txBody>
      </p:sp>
      <p:sp>
        <p:nvSpPr>
          <p:cNvPr id="5" name="Espace réservé des commentaires 4"/>
          <p:cNvSpPr>
            <a:spLocks noGrp="1"/>
          </p:cNvSpPr>
          <p:nvPr>
            <p:ph type="body" sz="quarter" idx="3"/>
          </p:nvPr>
        </p:nvSpPr>
        <p:spPr>
          <a:xfrm>
            <a:off x="673577" y="4686501"/>
            <a:ext cx="5388610" cy="4439841"/>
          </a:xfrm>
          <a:prstGeom prst="rect">
            <a:avLst/>
          </a:prstGeom>
        </p:spPr>
        <p:txBody>
          <a:bodyPr vert="horz" lIns="91413" tIns="45707" rIns="91413" bIns="4570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1285"/>
            <a:ext cx="2918831" cy="493316"/>
          </a:xfrm>
          <a:prstGeom prst="rect">
            <a:avLst/>
          </a:prstGeom>
        </p:spPr>
        <p:txBody>
          <a:bodyPr vert="horz" lIns="91413" tIns="45707" rIns="91413" bIns="457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4" y="9371285"/>
            <a:ext cx="2918831" cy="493316"/>
          </a:xfrm>
          <a:prstGeom prst="rect">
            <a:avLst/>
          </a:prstGeom>
        </p:spPr>
        <p:txBody>
          <a:bodyPr vert="horz" lIns="91413" tIns="45707" rIns="91413" bIns="45707" rtlCol="0" anchor="b"/>
          <a:lstStyle>
            <a:lvl1pPr algn="r">
              <a:defRPr sz="1200"/>
            </a:lvl1pPr>
          </a:lstStyle>
          <a:p>
            <a:fld id="{81317510-D3D6-4AB8-9719-2C15409AE0D1}" type="slidenum">
              <a:rPr lang="fr-FR" smtClean="0"/>
              <a:t>‹N°›</a:t>
            </a:fld>
            <a:endParaRPr lang="fr-FR"/>
          </a:p>
        </p:txBody>
      </p:sp>
    </p:spTree>
    <p:extLst>
      <p:ext uri="{BB962C8B-B14F-4D97-AF65-F5344CB8AC3E}">
        <p14:creationId xmlns:p14="http://schemas.microsoft.com/office/powerpoint/2010/main" val="54365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1700" y="739775"/>
            <a:ext cx="4932363" cy="370046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4BE898-B524-49CB-A946-3C82C4543631}" type="slidenum">
              <a:rPr lang="fr-FR" smtClean="0"/>
              <a:t>5</a:t>
            </a:fld>
            <a:endParaRPr lang="fr-FR"/>
          </a:p>
        </p:txBody>
      </p:sp>
    </p:spTree>
    <p:extLst>
      <p:ext uri="{BB962C8B-B14F-4D97-AF65-F5344CB8AC3E}">
        <p14:creationId xmlns:p14="http://schemas.microsoft.com/office/powerpoint/2010/main" val="269216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latin typeface="+mn-lt"/>
                <a:ea typeface="+mn-ea"/>
                <a:cs typeface="+mn-cs"/>
              </a:rPr>
              <a:t>Suppression de : Expertise juridique en cours au sein du ministère pour examiner la nécessité de faire évoluer les statuts juridiques existants pour les besoins de CPTS afin de favoriser leur déploiement (habilitation du gouvernement si besoin donnée dans la loi Santé en cours de promulgation). </a:t>
            </a:r>
          </a:p>
          <a:p>
            <a:endParaRPr lang="fr-FR" dirty="0"/>
          </a:p>
        </p:txBody>
      </p:sp>
      <p:sp>
        <p:nvSpPr>
          <p:cNvPr id="4" name="Espace réservé du numéro de diapositive 3"/>
          <p:cNvSpPr>
            <a:spLocks noGrp="1"/>
          </p:cNvSpPr>
          <p:nvPr>
            <p:ph type="sldNum" sz="quarter" idx="10"/>
          </p:nvPr>
        </p:nvSpPr>
        <p:spPr/>
        <p:txBody>
          <a:bodyPr/>
          <a:lstStyle/>
          <a:p>
            <a:fld id="{81317510-D3D6-4AB8-9719-2C15409AE0D1}" type="slidenum">
              <a:rPr lang="fr-FR" smtClean="0"/>
              <a:t>9</a:t>
            </a:fld>
            <a:endParaRPr lang="fr-FR"/>
          </a:p>
        </p:txBody>
      </p:sp>
    </p:spTree>
    <p:extLst>
      <p:ext uri="{BB962C8B-B14F-4D97-AF65-F5344CB8AC3E}">
        <p14:creationId xmlns:p14="http://schemas.microsoft.com/office/powerpoint/2010/main" val="162379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7451">
              <a:defRPr/>
            </a:pPr>
            <a:r>
              <a:rPr lang="fr-FR" b="1" dirty="0">
                <a:solidFill>
                  <a:schemeClr val="tx2">
                    <a:lumMod val="75000"/>
                  </a:schemeClr>
                </a:solidFill>
              </a:rPr>
              <a:t>Le projet de santé doit être soumis à approbation du DG ARS</a:t>
            </a:r>
          </a:p>
          <a:p>
            <a:endParaRPr lang="fr-FR" dirty="0"/>
          </a:p>
        </p:txBody>
      </p:sp>
      <p:sp>
        <p:nvSpPr>
          <p:cNvPr id="4" name="Espace réservé du numéro de diapositive 3"/>
          <p:cNvSpPr>
            <a:spLocks noGrp="1"/>
          </p:cNvSpPr>
          <p:nvPr>
            <p:ph type="sldNum" sz="quarter" idx="10"/>
          </p:nvPr>
        </p:nvSpPr>
        <p:spPr/>
        <p:txBody>
          <a:bodyPr/>
          <a:lstStyle/>
          <a:p>
            <a:fld id="{25A7FB37-DC90-4648-804E-68161812D424}" type="slidenum">
              <a:rPr lang="fr-FR" smtClean="0"/>
              <a:t>10</a:t>
            </a:fld>
            <a:endParaRPr lang="fr-FR"/>
          </a:p>
        </p:txBody>
      </p:sp>
    </p:spTree>
    <p:extLst>
      <p:ext uri="{BB962C8B-B14F-4D97-AF65-F5344CB8AC3E}">
        <p14:creationId xmlns:p14="http://schemas.microsoft.com/office/powerpoint/2010/main" val="115797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317510-D3D6-4AB8-9719-2C15409AE0D1}" type="slidenum">
              <a:rPr lang="fr-FR" smtClean="0"/>
              <a:t>37</a:t>
            </a:fld>
            <a:endParaRPr lang="fr-FR"/>
          </a:p>
        </p:txBody>
      </p:sp>
    </p:spTree>
    <p:extLst>
      <p:ext uri="{BB962C8B-B14F-4D97-AF65-F5344CB8AC3E}">
        <p14:creationId xmlns:p14="http://schemas.microsoft.com/office/powerpoint/2010/main" val="347246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317510-D3D6-4AB8-9719-2C15409AE0D1}" type="slidenum">
              <a:rPr lang="fr-FR" smtClean="0"/>
              <a:t>38</a:t>
            </a:fld>
            <a:endParaRPr lang="fr-FR"/>
          </a:p>
        </p:txBody>
      </p:sp>
    </p:spTree>
    <p:extLst>
      <p:ext uri="{BB962C8B-B14F-4D97-AF65-F5344CB8AC3E}">
        <p14:creationId xmlns:p14="http://schemas.microsoft.com/office/powerpoint/2010/main" val="347246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DCGDR IDF</a:t>
            </a:r>
          </a:p>
        </p:txBody>
      </p:sp>
      <p:sp>
        <p:nvSpPr>
          <p:cNvPr id="4" name="Espace réservé du numéro de diapositive 3"/>
          <p:cNvSpPr>
            <a:spLocks noGrp="1"/>
          </p:cNvSpPr>
          <p:nvPr>
            <p:ph type="sldNum" sz="quarter" idx="10"/>
          </p:nvPr>
        </p:nvSpPr>
        <p:spPr/>
        <p:txBody>
          <a:bodyPr/>
          <a:lstStyle/>
          <a:p>
            <a:fld id="{310F36CC-4555-4029-857C-0EF9A53CC26C}" type="slidenum">
              <a:rPr lang="fr-FR" smtClean="0">
                <a:solidFill>
                  <a:prstClr val="black"/>
                </a:solidFill>
              </a:rPr>
              <a:pPr/>
              <a:t>50</a:t>
            </a:fld>
            <a:endParaRPr lang="fr-FR">
              <a:solidFill>
                <a:prstClr val="black"/>
              </a:solidFill>
            </a:endParaRPr>
          </a:p>
        </p:txBody>
      </p:sp>
    </p:spTree>
    <p:extLst>
      <p:ext uri="{BB962C8B-B14F-4D97-AF65-F5344CB8AC3E}">
        <p14:creationId xmlns:p14="http://schemas.microsoft.com/office/powerpoint/2010/main" val="287744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2906713"/>
          </a:xfrm>
          <a:prstGeom prst="rect">
            <a:avLst/>
          </a:prstGeom>
          <a:solidFill>
            <a:srgbClr val="0C419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072" tIns="39533" rIns="79072" bIns="39533" anchor="ctr"/>
          <a:lstStyle>
            <a:lvl1pPr eaLnBrk="0" hangingPunct="0">
              <a:defRPr sz="1200">
                <a:solidFill>
                  <a:schemeClr val="accent2"/>
                </a:solidFill>
                <a:latin typeface="Arial" pitchFamily="34" charset="0"/>
                <a:sym typeface="Wingdings 3" pitchFamily="18" charset="2"/>
              </a:defRPr>
            </a:lvl1pPr>
            <a:lvl2pPr marL="742950" indent="-285750" eaLnBrk="0" hangingPunct="0">
              <a:defRPr sz="1200">
                <a:solidFill>
                  <a:schemeClr val="accent2"/>
                </a:solidFill>
                <a:latin typeface="Arial" pitchFamily="34" charset="0"/>
                <a:sym typeface="Wingdings 3" pitchFamily="18" charset="2"/>
              </a:defRPr>
            </a:lvl2pPr>
            <a:lvl3pPr marL="1143000" indent="-228600" eaLnBrk="0" hangingPunct="0">
              <a:defRPr sz="1200">
                <a:solidFill>
                  <a:schemeClr val="accent2"/>
                </a:solidFill>
                <a:latin typeface="Arial" pitchFamily="34" charset="0"/>
                <a:sym typeface="Wingdings 3" pitchFamily="18" charset="2"/>
              </a:defRPr>
            </a:lvl3pPr>
            <a:lvl4pPr marL="1600200" indent="-228600" eaLnBrk="0" hangingPunct="0">
              <a:defRPr sz="1200">
                <a:solidFill>
                  <a:schemeClr val="accent2"/>
                </a:solidFill>
                <a:latin typeface="Arial" pitchFamily="34" charset="0"/>
                <a:sym typeface="Wingdings 3" pitchFamily="18" charset="2"/>
              </a:defRPr>
            </a:lvl4pPr>
            <a:lvl5pPr marL="2057400" indent="-228600" eaLnBrk="0" hangingPunct="0">
              <a:defRPr sz="1200">
                <a:solidFill>
                  <a:schemeClr val="accent2"/>
                </a:solidFill>
                <a:latin typeface="Arial" pitchFamily="34" charset="0"/>
                <a:sym typeface="Wingdings 3" pitchFamily="18" charset="2"/>
              </a:defRPr>
            </a:lvl5pPr>
            <a:lvl6pPr marL="2514600" indent="-228600" eaLnBrk="0" fontAlgn="base" hangingPunct="0">
              <a:spcBef>
                <a:spcPct val="20000"/>
              </a:spcBef>
              <a:spcAft>
                <a:spcPct val="0"/>
              </a:spcAft>
              <a:defRPr sz="1200">
                <a:solidFill>
                  <a:schemeClr val="accent2"/>
                </a:solidFill>
                <a:latin typeface="Arial" pitchFamily="34" charset="0"/>
                <a:sym typeface="Wingdings 3" pitchFamily="18" charset="2"/>
              </a:defRPr>
            </a:lvl6pPr>
            <a:lvl7pPr marL="2971800" indent="-228600" eaLnBrk="0" fontAlgn="base" hangingPunct="0">
              <a:spcBef>
                <a:spcPct val="20000"/>
              </a:spcBef>
              <a:spcAft>
                <a:spcPct val="0"/>
              </a:spcAft>
              <a:defRPr sz="1200">
                <a:solidFill>
                  <a:schemeClr val="accent2"/>
                </a:solidFill>
                <a:latin typeface="Arial" pitchFamily="34" charset="0"/>
                <a:sym typeface="Wingdings 3" pitchFamily="18" charset="2"/>
              </a:defRPr>
            </a:lvl7pPr>
            <a:lvl8pPr marL="3429000" indent="-228600" eaLnBrk="0" fontAlgn="base" hangingPunct="0">
              <a:spcBef>
                <a:spcPct val="20000"/>
              </a:spcBef>
              <a:spcAft>
                <a:spcPct val="0"/>
              </a:spcAft>
              <a:defRPr sz="1200">
                <a:solidFill>
                  <a:schemeClr val="accent2"/>
                </a:solidFill>
                <a:latin typeface="Arial" pitchFamily="34" charset="0"/>
                <a:sym typeface="Wingdings 3" pitchFamily="18" charset="2"/>
              </a:defRPr>
            </a:lvl8pPr>
            <a:lvl9pPr marL="3886200" indent="-228600" eaLnBrk="0" fontAlgn="base" hangingPunct="0">
              <a:spcBef>
                <a:spcPct val="20000"/>
              </a:spcBef>
              <a:spcAft>
                <a:spcPct val="0"/>
              </a:spcAft>
              <a:defRPr sz="1200">
                <a:solidFill>
                  <a:schemeClr val="accent2"/>
                </a:solidFill>
                <a:latin typeface="Arial" pitchFamily="34" charset="0"/>
                <a:sym typeface="Wingdings 3" pitchFamily="18" charset="2"/>
              </a:defRPr>
            </a:lvl9pPr>
          </a:lstStyle>
          <a:p>
            <a:pPr algn="ctr" fontAlgn="base">
              <a:spcBef>
                <a:spcPct val="0"/>
              </a:spcBef>
              <a:spcAft>
                <a:spcPct val="0"/>
              </a:spcAft>
              <a:defRPr/>
            </a:pPr>
            <a:endParaRPr lang="fr-FR" altLang="fr-FR" b="1">
              <a:solidFill>
                <a:srgbClr val="0C419A"/>
              </a:solidFill>
            </a:endParaRPr>
          </a:p>
        </p:txBody>
      </p:sp>
      <p:pic>
        <p:nvPicPr>
          <p:cNvPr id="5" name="Picture 9" descr="vague_filetsVerts"/>
          <p:cNvPicPr>
            <a:picLocks noChangeAspect="1" noChangeArrowheads="1"/>
          </p:cNvPicPr>
          <p:nvPr/>
        </p:nvPicPr>
        <p:blipFill>
          <a:blip r:embed="rId2">
            <a:extLst>
              <a:ext uri="{28A0092B-C50C-407E-A947-70E740481C1C}">
                <a14:useLocalDpi xmlns:a14="http://schemas.microsoft.com/office/drawing/2010/main" val="0"/>
              </a:ext>
            </a:extLst>
          </a:blip>
          <a:srcRect l="27335" r="5833"/>
          <a:stretch>
            <a:fillRect/>
          </a:stretch>
        </p:blipFill>
        <p:spPr bwMode="auto">
          <a:xfrm>
            <a:off x="0" y="2446338"/>
            <a:ext cx="9144000"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descr="logo_Diapora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938" y="2514600"/>
            <a:ext cx="16954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a:off x="0" y="555687"/>
            <a:ext cx="9144000" cy="1469778"/>
          </a:xfrm>
        </p:spPr>
        <p:txBody>
          <a:bodyPr/>
          <a:lstStyle>
            <a:lvl1pPr>
              <a:defRPr>
                <a:solidFill>
                  <a:schemeClr val="bg1"/>
                </a:solidFill>
              </a:defRPr>
            </a:lvl1pPr>
          </a:lstStyle>
          <a:p>
            <a:pPr lvl="0"/>
            <a:r>
              <a:rPr lang="fr-FR" noProof="0"/>
              <a:t>Modifiez le style du titre</a:t>
            </a:r>
          </a:p>
        </p:txBody>
      </p:sp>
      <p:sp>
        <p:nvSpPr>
          <p:cNvPr id="43012" name="Rectangle 4"/>
          <p:cNvSpPr>
            <a:spLocks noGrp="1" noChangeArrowheads="1"/>
          </p:cNvSpPr>
          <p:nvPr>
            <p:ph type="subTitle" idx="1"/>
          </p:nvPr>
        </p:nvSpPr>
        <p:spPr>
          <a:xfrm>
            <a:off x="0" y="3820650"/>
            <a:ext cx="9144000" cy="1751929"/>
          </a:xfrm>
        </p:spPr>
        <p:txBody>
          <a:bodyPr/>
          <a:lstStyle>
            <a:lvl1pPr marL="0" indent="0">
              <a:buFont typeface="Wingdings" pitchFamily="2" charset="2"/>
              <a:buNone/>
              <a:defRPr/>
            </a:lvl1pPr>
          </a:lstStyle>
          <a:p>
            <a:pPr lvl="0"/>
            <a:r>
              <a:rPr lang="fr-FR" noProof="0"/>
              <a:t>Modifiez le style des sous-titres du masque</a:t>
            </a:r>
          </a:p>
        </p:txBody>
      </p:sp>
    </p:spTree>
    <p:extLst>
      <p:ext uri="{BB962C8B-B14F-4D97-AF65-F5344CB8AC3E}">
        <p14:creationId xmlns:p14="http://schemas.microsoft.com/office/powerpoint/2010/main" val="136667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sldNum" sz="quarter" idx="10"/>
          </p:nvPr>
        </p:nvSpPr>
        <p:spPr/>
        <p:txBody>
          <a:bodyPr/>
          <a:lstStyle>
            <a:lvl1pPr algn="l" eaLnBrk="1" hangingPunct="1">
              <a:spcBef>
                <a:spcPct val="20000"/>
              </a:spcBef>
              <a:defRPr sz="1400" b="0">
                <a:solidFill>
                  <a:srgbClr val="0C419A"/>
                </a:solidFill>
                <a:latin typeface="Arial" charset="0"/>
              </a:defRPr>
            </a:lvl1pPr>
          </a:lstStyle>
          <a:p>
            <a:pPr>
              <a:defRPr/>
            </a:pPr>
            <a:fld id="{19A20B35-D57B-499E-AB66-3B421BDF51DE}" type="slidenum">
              <a:rPr lang="fr-FR"/>
              <a:pPr>
                <a:defRPr/>
              </a:pPr>
              <a:t>‹N°›</a:t>
            </a:fld>
            <a:endParaRPr lang="fr-FR" sz="5000" dirty="0"/>
          </a:p>
        </p:txBody>
      </p:sp>
      <p:sp>
        <p:nvSpPr>
          <p:cNvPr id="5" name="Rectangle 5"/>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171169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3"/>
          <p:cNvSpPr txBox="1">
            <a:spLocks noChangeArrowheads="1"/>
          </p:cNvSpPr>
          <p:nvPr userDrawn="1"/>
        </p:nvSpPr>
        <p:spPr>
          <a:xfrm>
            <a:off x="8601075" y="6592888"/>
            <a:ext cx="542925" cy="285750"/>
          </a:xfrm>
          <a:prstGeom prst="rect">
            <a:avLst/>
          </a:prstGeom>
        </p:spPr>
        <p:txBody>
          <a:bodyPr/>
          <a:lstStyle>
            <a:defPPr>
              <a:defRPr lang="fr-FR"/>
            </a:defPPr>
            <a:lvl1pPr algn="l" rtl="0" eaLnBrk="1" fontAlgn="base" hangingPunct="1">
              <a:spcBef>
                <a:spcPct val="20000"/>
              </a:spcBef>
              <a:spcAft>
                <a:spcPct val="0"/>
              </a:spcAft>
              <a:defRPr sz="1400" b="1" kern="1200" smtClean="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F46C8029-6136-479D-897E-0AA0DBE14D8D}" type="slidenum">
              <a:rPr lang="fr-FR"/>
              <a:pPr>
                <a:defRPr/>
              </a:pPr>
              <a:t>‹N°›</a:t>
            </a:fld>
            <a:endParaRPr lang="fr-FR" sz="5000" dirty="0"/>
          </a:p>
        </p:txBody>
      </p:sp>
      <p:sp>
        <p:nvSpPr>
          <p:cNvPr id="2" name="Titre vertical 1"/>
          <p:cNvSpPr>
            <a:spLocks noGrp="1"/>
          </p:cNvSpPr>
          <p:nvPr>
            <p:ph type="title" orient="vert"/>
          </p:nvPr>
        </p:nvSpPr>
        <p:spPr>
          <a:xfrm>
            <a:off x="6858466" y="59"/>
            <a:ext cx="2285661" cy="636711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8" y="59"/>
            <a:ext cx="6727964" cy="636711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8D03D114-0B83-40F2-B534-E90CCCDA4C51}" type="slidenum">
              <a:rPr lang="fr-FR"/>
              <a:pPr>
                <a:defRPr/>
              </a:pPr>
              <a:t>‹N°›</a:t>
            </a:fld>
            <a:endParaRPr lang="fr-FR"/>
          </a:p>
        </p:txBody>
      </p:sp>
      <p:sp>
        <p:nvSpPr>
          <p:cNvPr id="6" name="Espace réservé du pied de page 5"/>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325580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06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072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732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8382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4339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3366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88921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827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sque 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3"/>
          <p:cNvSpPr>
            <a:spLocks noGrp="1" noChangeArrowheads="1"/>
          </p:cNvSpPr>
          <p:nvPr>
            <p:ph type="sldNum" sz="quarter" idx="10"/>
          </p:nvPr>
        </p:nvSpPr>
        <p:spPr>
          <a:xfrm>
            <a:off x="8639175" y="6642100"/>
            <a:ext cx="504825" cy="215900"/>
          </a:xfrm>
        </p:spPr>
        <p:txBody>
          <a:bodyPr/>
          <a:lstStyle>
            <a:lvl1pPr algn="l" eaLnBrk="1" hangingPunct="1">
              <a:spcBef>
                <a:spcPct val="20000"/>
              </a:spcBef>
              <a:defRPr sz="1200" b="0">
                <a:solidFill>
                  <a:srgbClr val="4993D7"/>
                </a:solidFill>
                <a:latin typeface="Arial" charset="0"/>
              </a:defRPr>
            </a:lvl1pPr>
          </a:lstStyle>
          <a:p>
            <a:pPr>
              <a:defRPr/>
            </a:pPr>
            <a:fld id="{C3836CD6-8EF6-433F-91A2-C23AF0A81EF0}" type="slidenum">
              <a:rPr lang="fr-FR"/>
              <a:pPr>
                <a:defRPr/>
              </a:pPr>
              <a:t>‹N°›</a:t>
            </a:fld>
            <a:endParaRPr lang="fr-FR"/>
          </a:p>
        </p:txBody>
      </p:sp>
    </p:spTree>
    <p:extLst>
      <p:ext uri="{BB962C8B-B14F-4D97-AF65-F5344CB8AC3E}">
        <p14:creationId xmlns:p14="http://schemas.microsoft.com/office/powerpoint/2010/main" val="3576396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104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8763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0969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9924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504" y="4406582"/>
            <a:ext cx="7772332" cy="1361811"/>
          </a:xfrm>
        </p:spPr>
        <p:txBody>
          <a:bodyPr anchor="t"/>
          <a:lstStyle>
            <a:lvl1pPr algn="l">
              <a:defRPr sz="3500" b="1" cap="all"/>
            </a:lvl1pPr>
          </a:lstStyle>
          <a:p>
            <a:r>
              <a:rPr lang="fr-FR"/>
              <a:t>Modifiez le style du titre</a:t>
            </a:r>
          </a:p>
        </p:txBody>
      </p:sp>
      <p:sp>
        <p:nvSpPr>
          <p:cNvPr id="3" name="Espace réservé du texte 2"/>
          <p:cNvSpPr>
            <a:spLocks noGrp="1"/>
          </p:cNvSpPr>
          <p:nvPr>
            <p:ph type="body" idx="1"/>
          </p:nvPr>
        </p:nvSpPr>
        <p:spPr>
          <a:xfrm>
            <a:off x="722504" y="2906446"/>
            <a:ext cx="7772332" cy="1500008"/>
          </a:xfrm>
        </p:spPr>
        <p:txBody>
          <a:bodyPr anchor="b"/>
          <a:lstStyle>
            <a:lvl1pPr marL="0" indent="0">
              <a:buNone/>
              <a:defRPr sz="1800"/>
            </a:lvl1pPr>
            <a:lvl2pPr marL="395326" indent="0">
              <a:buNone/>
              <a:defRPr sz="1500"/>
            </a:lvl2pPr>
            <a:lvl3pPr marL="790679" indent="0">
              <a:buNone/>
              <a:defRPr sz="1400"/>
            </a:lvl3pPr>
            <a:lvl4pPr marL="1186013" indent="0">
              <a:buNone/>
              <a:defRPr sz="1200"/>
            </a:lvl4pPr>
            <a:lvl5pPr marL="1581356" indent="0">
              <a:buNone/>
              <a:defRPr sz="1200"/>
            </a:lvl5pPr>
            <a:lvl6pPr marL="1976690" indent="0">
              <a:buNone/>
              <a:defRPr sz="1200"/>
            </a:lvl6pPr>
            <a:lvl7pPr marL="2372039" indent="0">
              <a:buNone/>
              <a:defRPr sz="1200"/>
            </a:lvl7pPr>
            <a:lvl8pPr marL="2767367" indent="0">
              <a:buNone/>
              <a:defRPr sz="1200"/>
            </a:lvl8pPr>
            <a:lvl9pPr marL="3162715" indent="0">
              <a:buNone/>
              <a:defRPr sz="1200"/>
            </a:lvl9pPr>
          </a:lstStyle>
          <a:p>
            <a:pPr lvl="0"/>
            <a:r>
              <a:rPr lang="fr-FR"/>
              <a:t>Modifiez les styles du texte du masque</a:t>
            </a:r>
          </a:p>
        </p:txBody>
      </p:sp>
    </p:spTree>
    <p:extLst>
      <p:ext uri="{BB962C8B-B14F-4D97-AF65-F5344CB8AC3E}">
        <p14:creationId xmlns:p14="http://schemas.microsoft.com/office/powerpoint/2010/main" val="195549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8628063" y="6567488"/>
            <a:ext cx="504825" cy="215900"/>
          </a:xfrm>
          <a:prstGeom prst="rect">
            <a:avLst/>
          </a:prstGeom>
        </p:spPr>
        <p:txBody>
          <a:bodyPr/>
          <a:lstStyle>
            <a:defPPr>
              <a:defRPr lang="fr-FR"/>
            </a:defPPr>
            <a:lvl1pPr algn="l" rtl="0" eaLnBrk="1" fontAlgn="base" hangingPunct="1">
              <a:spcBef>
                <a:spcPct val="20000"/>
              </a:spcBef>
              <a:spcAft>
                <a:spcPct val="0"/>
              </a:spcAft>
              <a:defRPr sz="1200" b="1" kern="1200">
                <a:solidFill>
                  <a:srgbClr val="4993D7"/>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53E8535A-3C4A-464E-9959-8394AB8D666E}" type="slidenum">
              <a:rPr lang="fr-FR" smtClean="0">
                <a:solidFill>
                  <a:srgbClr val="0C419A"/>
                </a:solidFill>
              </a:rPr>
              <a:pPr>
                <a:defRPr/>
              </a:pPr>
              <a:t>‹N°›</a:t>
            </a:fld>
            <a:endParaRPr lang="fr-FR" dirty="0">
              <a:solidFill>
                <a:srgbClr val="0C419A"/>
              </a:solidFill>
            </a:endParaRPr>
          </a:p>
        </p:txBody>
      </p:sp>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 y="751443"/>
            <a:ext cx="4506133" cy="5615672"/>
          </a:xfrm>
        </p:spPr>
        <p:txBody>
          <a:bodyPr/>
          <a:lstStyle>
            <a:lvl1pPr>
              <a:defRPr sz="26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36565" y="751443"/>
            <a:ext cx="4507491" cy="5615672"/>
          </a:xfrm>
        </p:spPr>
        <p:txBody>
          <a:bodyPr/>
          <a:lstStyle>
            <a:lvl1pPr>
              <a:defRPr sz="26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6"/>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399F17B0-A708-41D0-AC9E-7B5AA240A314}" type="slidenum">
              <a:rPr lang="fr-FR"/>
              <a:pPr>
                <a:defRPr/>
              </a:pPr>
              <a:t>‹N°›</a:t>
            </a:fld>
            <a:endParaRPr lang="fr-FR"/>
          </a:p>
        </p:txBody>
      </p:sp>
      <p:sp>
        <p:nvSpPr>
          <p:cNvPr id="7" name="Espace réservé du pied de page 6"/>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255111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755" y="274955"/>
            <a:ext cx="8228649"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677" y="1534566"/>
            <a:ext cx="4040308" cy="640599"/>
          </a:xfrm>
        </p:spPr>
        <p:txBody>
          <a:bodyPr anchor="b"/>
          <a:lstStyle>
            <a:lvl1pPr marL="0" indent="0">
              <a:buNone/>
              <a:defRPr sz="2100" b="1"/>
            </a:lvl1pPr>
            <a:lvl2pPr marL="395326" indent="0">
              <a:buNone/>
              <a:defRPr sz="1800" b="1"/>
            </a:lvl2pPr>
            <a:lvl3pPr marL="790679" indent="0">
              <a:buNone/>
              <a:defRPr sz="1500" b="1"/>
            </a:lvl3pPr>
            <a:lvl4pPr marL="1186013" indent="0">
              <a:buNone/>
              <a:defRPr sz="1400" b="1"/>
            </a:lvl4pPr>
            <a:lvl5pPr marL="1581356" indent="0">
              <a:buNone/>
              <a:defRPr sz="1400" b="1"/>
            </a:lvl5pPr>
            <a:lvl6pPr marL="1976690" indent="0">
              <a:buNone/>
              <a:defRPr sz="1400" b="1"/>
            </a:lvl6pPr>
            <a:lvl7pPr marL="2372039" indent="0">
              <a:buNone/>
              <a:defRPr sz="1400" b="1"/>
            </a:lvl7pPr>
            <a:lvl8pPr marL="2767367" indent="0">
              <a:buNone/>
              <a:defRPr sz="1400" b="1"/>
            </a:lvl8pPr>
            <a:lvl9pPr marL="3162715" indent="0">
              <a:buNone/>
              <a:defRPr sz="1400" b="1"/>
            </a:lvl9pPr>
          </a:lstStyle>
          <a:p>
            <a:pPr lvl="0"/>
            <a:r>
              <a:rPr lang="fr-FR"/>
              <a:t>Modifiez les styles du texte du masque</a:t>
            </a:r>
          </a:p>
        </p:txBody>
      </p:sp>
      <p:sp>
        <p:nvSpPr>
          <p:cNvPr id="4" name="Espace réservé du contenu 3"/>
          <p:cNvSpPr>
            <a:spLocks noGrp="1"/>
          </p:cNvSpPr>
          <p:nvPr>
            <p:ph sz="half" idx="2"/>
          </p:nvPr>
        </p:nvSpPr>
        <p:spPr>
          <a:xfrm>
            <a:off x="457677" y="2175221"/>
            <a:ext cx="4040308" cy="395155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4684" y="1534566"/>
            <a:ext cx="4041667" cy="640599"/>
          </a:xfrm>
        </p:spPr>
        <p:txBody>
          <a:bodyPr anchor="b"/>
          <a:lstStyle>
            <a:lvl1pPr marL="0" indent="0">
              <a:buNone/>
              <a:defRPr sz="2100" b="1"/>
            </a:lvl1pPr>
            <a:lvl2pPr marL="395326" indent="0">
              <a:buNone/>
              <a:defRPr sz="1800" b="1"/>
            </a:lvl2pPr>
            <a:lvl3pPr marL="790679" indent="0">
              <a:buNone/>
              <a:defRPr sz="1500" b="1"/>
            </a:lvl3pPr>
            <a:lvl4pPr marL="1186013" indent="0">
              <a:buNone/>
              <a:defRPr sz="1400" b="1"/>
            </a:lvl4pPr>
            <a:lvl5pPr marL="1581356" indent="0">
              <a:buNone/>
              <a:defRPr sz="1400" b="1"/>
            </a:lvl5pPr>
            <a:lvl6pPr marL="1976690" indent="0">
              <a:buNone/>
              <a:defRPr sz="1400" b="1"/>
            </a:lvl6pPr>
            <a:lvl7pPr marL="2372039" indent="0">
              <a:buNone/>
              <a:defRPr sz="1400" b="1"/>
            </a:lvl7pPr>
            <a:lvl8pPr marL="2767367" indent="0">
              <a:buNone/>
              <a:defRPr sz="1400" b="1"/>
            </a:lvl8pPr>
            <a:lvl9pPr marL="3162715" indent="0">
              <a:buNone/>
              <a:defRPr sz="1400" b="1"/>
            </a:lvl9pPr>
          </a:lstStyle>
          <a:p>
            <a:pPr lvl="0"/>
            <a:r>
              <a:rPr lang="fr-FR"/>
              <a:t>Modifiez les styles du texte du masque</a:t>
            </a:r>
          </a:p>
        </p:txBody>
      </p:sp>
      <p:sp>
        <p:nvSpPr>
          <p:cNvPr id="6" name="Espace réservé du contenu 5"/>
          <p:cNvSpPr>
            <a:spLocks noGrp="1"/>
          </p:cNvSpPr>
          <p:nvPr>
            <p:ph sz="quarter" idx="4"/>
          </p:nvPr>
        </p:nvSpPr>
        <p:spPr>
          <a:xfrm>
            <a:off x="4644684" y="2175221"/>
            <a:ext cx="4041667" cy="395155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06AB432D-40E8-4F01-B712-9D1A42839582}" type="slidenum">
              <a:rPr lang="fr-FR"/>
              <a:pPr>
                <a:defRPr/>
              </a:pPr>
              <a:t>‹N°›</a:t>
            </a:fld>
            <a:endParaRPr lang="fr-FR"/>
          </a:p>
        </p:txBody>
      </p:sp>
      <p:sp>
        <p:nvSpPr>
          <p:cNvPr id="8" name="Rectangle 5"/>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70086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2"/>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C647CF5E-1183-4FBA-9417-6B32BE32F450}" type="slidenum">
              <a:rPr lang="fr-FR"/>
              <a:pPr>
                <a:defRPr/>
              </a:pPr>
              <a:t>‹N°›</a:t>
            </a:fld>
            <a:endParaRPr lang="fr-FR"/>
          </a:p>
        </p:txBody>
      </p:sp>
      <p:sp>
        <p:nvSpPr>
          <p:cNvPr id="4" name="Rectangle 5"/>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365422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txBox="1">
            <a:spLocks noChangeArrowheads="1"/>
          </p:cNvSpPr>
          <p:nvPr userDrawn="1"/>
        </p:nvSpPr>
        <p:spPr>
          <a:xfrm>
            <a:off x="8601075" y="6592888"/>
            <a:ext cx="542925" cy="285750"/>
          </a:xfrm>
          <a:prstGeom prst="rect">
            <a:avLst/>
          </a:prstGeom>
        </p:spPr>
        <p:txBody>
          <a:bodyPr/>
          <a:lstStyle>
            <a:defPPr>
              <a:defRPr lang="fr-FR"/>
            </a:defPPr>
            <a:lvl1pPr algn="l" rtl="0" eaLnBrk="1" fontAlgn="base" hangingPunct="1">
              <a:spcBef>
                <a:spcPct val="20000"/>
              </a:spcBef>
              <a:spcAft>
                <a:spcPct val="0"/>
              </a:spcAft>
              <a:defRPr sz="5000" b="1" kern="120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CB976CD1-8A54-4826-93D9-9DB5D58BC3B2}" type="slidenum">
              <a:rPr lang="fr-FR" sz="1400" smtClean="0"/>
              <a:pPr>
                <a:defRPr/>
              </a:pPr>
              <a:t>‹N°›</a:t>
            </a:fld>
            <a:endParaRPr lang="fr-FR" dirty="0"/>
          </a:p>
        </p:txBody>
      </p:sp>
      <p:sp>
        <p:nvSpPr>
          <p:cNvPr id="3" name="Rectangle 6"/>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41EC8DFB-E730-4DE4-8ED5-79D81A761A08}" type="slidenum">
              <a:rPr lang="fr-FR"/>
              <a:pPr>
                <a:defRPr/>
              </a:pPr>
              <a:t>‹N°›</a:t>
            </a:fld>
            <a:endParaRPr lang="fr-FR"/>
          </a:p>
        </p:txBody>
      </p:sp>
      <p:sp>
        <p:nvSpPr>
          <p:cNvPr id="4" name="Rectangle 5"/>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107311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8601075" y="6592888"/>
            <a:ext cx="542925" cy="285750"/>
          </a:xfrm>
          <a:prstGeom prst="rect">
            <a:avLst/>
          </a:prstGeom>
        </p:spPr>
        <p:txBody>
          <a:bodyPr/>
          <a:lstStyle>
            <a:defPPr>
              <a:defRPr lang="fr-FR"/>
            </a:defPPr>
            <a:lvl1pPr algn="l" rtl="0" eaLnBrk="1" fontAlgn="base" hangingPunct="1">
              <a:spcBef>
                <a:spcPct val="20000"/>
              </a:spcBef>
              <a:spcAft>
                <a:spcPct val="0"/>
              </a:spcAft>
              <a:defRPr sz="5000" b="1" kern="120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DD070253-51BA-4C9A-9E1B-2D711BC9444C}" type="slidenum">
              <a:rPr lang="fr-FR" sz="1400" smtClean="0"/>
              <a:pPr>
                <a:defRPr/>
              </a:pPr>
              <a:t>‹N°›</a:t>
            </a:fld>
            <a:endParaRPr lang="fr-FR" dirty="0"/>
          </a:p>
        </p:txBody>
      </p:sp>
      <p:sp>
        <p:nvSpPr>
          <p:cNvPr id="2" name="Titre 1"/>
          <p:cNvSpPr>
            <a:spLocks noGrp="1"/>
          </p:cNvSpPr>
          <p:nvPr>
            <p:ph type="title"/>
          </p:nvPr>
        </p:nvSpPr>
        <p:spPr>
          <a:xfrm>
            <a:off x="457681" y="273577"/>
            <a:ext cx="3008162" cy="1161715"/>
          </a:xfrm>
        </p:spPr>
        <p:txBody>
          <a:bodyPr anchor="b"/>
          <a:lstStyle>
            <a:lvl1pPr algn="l">
              <a:defRPr sz="1800" b="1"/>
            </a:lvl1pPr>
          </a:lstStyle>
          <a:p>
            <a:r>
              <a:rPr lang="fr-FR"/>
              <a:t>Modifiez le style du titre</a:t>
            </a:r>
          </a:p>
        </p:txBody>
      </p:sp>
      <p:sp>
        <p:nvSpPr>
          <p:cNvPr id="3" name="Espace réservé du contenu 2"/>
          <p:cNvSpPr>
            <a:spLocks noGrp="1"/>
          </p:cNvSpPr>
          <p:nvPr>
            <p:ph idx="1"/>
          </p:nvPr>
        </p:nvSpPr>
        <p:spPr>
          <a:xfrm>
            <a:off x="3574485" y="273602"/>
            <a:ext cx="5111839" cy="5853197"/>
          </a:xfrm>
        </p:spPr>
        <p:txBody>
          <a:bodyPr/>
          <a:lstStyle>
            <a:lvl1pPr>
              <a:defRPr sz="2700"/>
            </a:lvl1pPr>
            <a:lvl2pPr>
              <a:defRPr sz="26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681" y="1435229"/>
            <a:ext cx="3008162" cy="4691482"/>
          </a:xfrm>
        </p:spPr>
        <p:txBody>
          <a:bodyPr/>
          <a:lstStyle>
            <a:lvl1pPr marL="0" indent="0">
              <a:buNone/>
              <a:defRPr sz="1200"/>
            </a:lvl1pPr>
            <a:lvl2pPr marL="395326" indent="0">
              <a:buNone/>
              <a:defRPr sz="1100"/>
            </a:lvl2pPr>
            <a:lvl3pPr marL="790679" indent="0">
              <a:buNone/>
              <a:defRPr sz="900"/>
            </a:lvl3pPr>
            <a:lvl4pPr marL="1186013" indent="0">
              <a:buNone/>
              <a:defRPr sz="800"/>
            </a:lvl4pPr>
            <a:lvl5pPr marL="1581356" indent="0">
              <a:buNone/>
              <a:defRPr sz="800"/>
            </a:lvl5pPr>
            <a:lvl6pPr marL="1976690" indent="0">
              <a:buNone/>
              <a:defRPr sz="800"/>
            </a:lvl6pPr>
            <a:lvl7pPr marL="2372039" indent="0">
              <a:buNone/>
              <a:defRPr sz="800"/>
            </a:lvl7pPr>
            <a:lvl8pPr marL="2767367" indent="0">
              <a:buNone/>
              <a:defRPr sz="800"/>
            </a:lvl8pPr>
            <a:lvl9pPr marL="3162715" indent="0">
              <a:buNone/>
              <a:defRPr sz="800"/>
            </a:lvl9pPr>
          </a:lstStyle>
          <a:p>
            <a:pPr lvl="0"/>
            <a:r>
              <a:rPr lang="fr-FR"/>
              <a:t>Modifiez les styles du texte du masque</a:t>
            </a:r>
          </a:p>
        </p:txBody>
      </p:sp>
      <p:sp>
        <p:nvSpPr>
          <p:cNvPr id="6" name="Rectangle 6"/>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769E44AD-4C87-48CF-8303-784EC68A3EBE}" type="slidenum">
              <a:rPr lang="fr-FR"/>
              <a:pPr>
                <a:defRPr/>
              </a:pPr>
              <a:t>‹N°›</a:t>
            </a:fld>
            <a:endParaRPr lang="fr-FR"/>
          </a:p>
        </p:txBody>
      </p:sp>
      <p:sp>
        <p:nvSpPr>
          <p:cNvPr id="7" name="Espace réservé du pied de page 6"/>
          <p:cNvSpPr>
            <a:spLocks noGrp="1" noChangeArrowheads="1"/>
          </p:cNvSpPr>
          <p:nvPr>
            <p:ph type="ftr" sz="quarter" idx="11"/>
          </p:nvPr>
        </p:nvSpPr>
        <p:spPr>
          <a:xfrm>
            <a:off x="0" y="6402388"/>
            <a:ext cx="5435600" cy="455612"/>
          </a:xfrm>
          <a:prstGeom prst="rect">
            <a:avLst/>
          </a:prstGeom>
        </p:spPr>
        <p:txBody>
          <a:bodyPr/>
          <a:lstStyle>
            <a:lvl1pPr eaLnBrk="1" hangingPunct="1">
              <a:spcBef>
                <a:spcPct val="20000"/>
              </a:spcBef>
              <a:defRPr sz="3200" b="1">
                <a:solidFill>
                  <a:srgbClr val="FFFFFF"/>
                </a:solidFill>
                <a:latin typeface="Arial" charset="0"/>
              </a:defRPr>
            </a:lvl1pPr>
          </a:lstStyle>
          <a:p>
            <a:pPr fontAlgn="base">
              <a:spcAft>
                <a:spcPct val="0"/>
              </a:spcAft>
              <a:defRPr/>
            </a:pPr>
            <a:endParaRPr lang="fr-FR"/>
          </a:p>
        </p:txBody>
      </p:sp>
    </p:spTree>
    <p:extLst>
      <p:ext uri="{BB962C8B-B14F-4D97-AF65-F5344CB8AC3E}">
        <p14:creationId xmlns:p14="http://schemas.microsoft.com/office/powerpoint/2010/main" val="18883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4" name="Rectangle 3"/>
          <p:cNvSpPr txBox="1">
            <a:spLocks noChangeArrowheads="1"/>
          </p:cNvSpPr>
          <p:nvPr userDrawn="1"/>
        </p:nvSpPr>
        <p:spPr>
          <a:xfrm>
            <a:off x="8601075" y="6592888"/>
            <a:ext cx="542925" cy="285750"/>
          </a:xfrm>
          <a:prstGeom prst="rect">
            <a:avLst/>
          </a:prstGeom>
        </p:spPr>
        <p:txBody>
          <a:bodyPr/>
          <a:lstStyle>
            <a:defPPr>
              <a:defRPr lang="fr-FR"/>
            </a:defPPr>
            <a:lvl1pPr algn="l" rtl="0" eaLnBrk="1" fontAlgn="base" hangingPunct="1">
              <a:spcBef>
                <a:spcPct val="20000"/>
              </a:spcBef>
              <a:spcAft>
                <a:spcPct val="0"/>
              </a:spcAft>
              <a:defRPr sz="1400" b="1" kern="1200" smtClean="0">
                <a:solidFill>
                  <a:srgbClr val="0C419A"/>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pitchFamily="34" charset="0"/>
                <a:ea typeface="+mn-ea"/>
                <a:cs typeface="+mn-cs"/>
              </a:defRPr>
            </a:lvl2pPr>
            <a:lvl3pPr marL="914400" algn="l" rtl="0" fontAlgn="base">
              <a:spcBef>
                <a:spcPct val="0"/>
              </a:spcBef>
              <a:spcAft>
                <a:spcPct val="0"/>
              </a:spcAft>
              <a:defRPr sz="3200" b="1" kern="1200">
                <a:solidFill>
                  <a:schemeClr val="bg1"/>
                </a:solidFill>
                <a:latin typeface="Arial" pitchFamily="34" charset="0"/>
                <a:ea typeface="+mn-ea"/>
                <a:cs typeface="+mn-cs"/>
              </a:defRPr>
            </a:lvl3pPr>
            <a:lvl4pPr marL="1371600" algn="l" rtl="0" fontAlgn="base">
              <a:spcBef>
                <a:spcPct val="0"/>
              </a:spcBef>
              <a:spcAft>
                <a:spcPct val="0"/>
              </a:spcAft>
              <a:defRPr sz="3200" b="1" kern="1200">
                <a:solidFill>
                  <a:schemeClr val="bg1"/>
                </a:solidFill>
                <a:latin typeface="Arial" pitchFamily="34" charset="0"/>
                <a:ea typeface="+mn-ea"/>
                <a:cs typeface="+mn-cs"/>
              </a:defRPr>
            </a:lvl4pPr>
            <a:lvl5pPr marL="1828800" algn="l" rtl="0" fontAlgn="base">
              <a:spcBef>
                <a:spcPct val="0"/>
              </a:spcBef>
              <a:spcAft>
                <a:spcPct val="0"/>
              </a:spcAft>
              <a:defRPr sz="3200" b="1" kern="1200">
                <a:solidFill>
                  <a:schemeClr val="bg1"/>
                </a:solidFill>
                <a:latin typeface="Arial" pitchFamily="34" charset="0"/>
                <a:ea typeface="+mn-ea"/>
                <a:cs typeface="+mn-cs"/>
              </a:defRPr>
            </a:lvl5pPr>
            <a:lvl6pPr marL="2286000" algn="l" defTabSz="914400" rtl="0" eaLnBrk="1" latinLnBrk="0" hangingPunct="1">
              <a:defRPr sz="3200" b="1" kern="1200">
                <a:solidFill>
                  <a:schemeClr val="bg1"/>
                </a:solidFill>
                <a:latin typeface="Arial" pitchFamily="34" charset="0"/>
                <a:ea typeface="+mn-ea"/>
                <a:cs typeface="+mn-cs"/>
              </a:defRPr>
            </a:lvl6pPr>
            <a:lvl7pPr marL="2743200" algn="l" defTabSz="914400" rtl="0" eaLnBrk="1" latinLnBrk="0" hangingPunct="1">
              <a:defRPr sz="3200" b="1" kern="1200">
                <a:solidFill>
                  <a:schemeClr val="bg1"/>
                </a:solidFill>
                <a:latin typeface="Arial" pitchFamily="34" charset="0"/>
                <a:ea typeface="+mn-ea"/>
                <a:cs typeface="+mn-cs"/>
              </a:defRPr>
            </a:lvl7pPr>
            <a:lvl8pPr marL="3200400" algn="l" defTabSz="914400" rtl="0" eaLnBrk="1" latinLnBrk="0" hangingPunct="1">
              <a:defRPr sz="3200" b="1" kern="1200">
                <a:solidFill>
                  <a:schemeClr val="bg1"/>
                </a:solidFill>
                <a:latin typeface="Arial" pitchFamily="34" charset="0"/>
                <a:ea typeface="+mn-ea"/>
                <a:cs typeface="+mn-cs"/>
              </a:defRPr>
            </a:lvl8pPr>
            <a:lvl9pPr marL="3657600" algn="l" defTabSz="914400" rtl="0" eaLnBrk="1" latinLnBrk="0" hangingPunct="1">
              <a:defRPr sz="3200" b="1" kern="1200">
                <a:solidFill>
                  <a:schemeClr val="bg1"/>
                </a:solidFill>
                <a:latin typeface="Arial" pitchFamily="34" charset="0"/>
                <a:ea typeface="+mn-ea"/>
                <a:cs typeface="+mn-cs"/>
              </a:defRPr>
            </a:lvl9pPr>
          </a:lstStyle>
          <a:p>
            <a:pPr>
              <a:defRPr/>
            </a:pPr>
            <a:fld id="{97BF6F3E-ADA2-4791-9CB1-FC334E86AD75}" type="slidenum">
              <a:rPr lang="fr-FR"/>
              <a:pPr>
                <a:defRPr/>
              </a:pPr>
              <a:t>‹N°›</a:t>
            </a:fld>
            <a:endParaRPr lang="fr-FR" sz="5000" dirty="0"/>
          </a:p>
        </p:txBody>
      </p:sp>
      <p:sp>
        <p:nvSpPr>
          <p:cNvPr id="3" name="Espace réservé pour une image  2"/>
          <p:cNvSpPr>
            <a:spLocks noGrp="1"/>
          </p:cNvSpPr>
          <p:nvPr>
            <p:ph type="pic" idx="1"/>
          </p:nvPr>
        </p:nvSpPr>
        <p:spPr>
          <a:xfrm>
            <a:off x="1048398" y="953490"/>
            <a:ext cx="5486671" cy="4114224"/>
          </a:xfrm>
        </p:spPr>
        <p:txBody>
          <a:bodyPr/>
          <a:lstStyle>
            <a:lvl1pPr marL="0" indent="0">
              <a:buNone/>
              <a:defRPr sz="2700"/>
            </a:lvl1pPr>
            <a:lvl2pPr marL="395326" indent="0">
              <a:buNone/>
              <a:defRPr sz="2600"/>
            </a:lvl2pPr>
            <a:lvl3pPr marL="790679" indent="0">
              <a:buNone/>
              <a:defRPr sz="2100"/>
            </a:lvl3pPr>
            <a:lvl4pPr marL="1186013" indent="0">
              <a:buNone/>
              <a:defRPr sz="1800"/>
            </a:lvl4pPr>
            <a:lvl5pPr marL="1581356" indent="0">
              <a:buNone/>
              <a:defRPr sz="1800"/>
            </a:lvl5pPr>
            <a:lvl6pPr marL="1976690" indent="0">
              <a:buNone/>
              <a:defRPr sz="1800"/>
            </a:lvl6pPr>
            <a:lvl7pPr marL="2372039" indent="0">
              <a:buNone/>
              <a:defRPr sz="1800"/>
            </a:lvl7pPr>
            <a:lvl8pPr marL="2767367" indent="0">
              <a:buNone/>
              <a:defRPr sz="1800"/>
            </a:lvl8pPr>
            <a:lvl9pPr marL="3162715" indent="0">
              <a:buNone/>
              <a:defRPr sz="1800"/>
            </a:lvl9pPr>
          </a:lstStyle>
          <a:p>
            <a:pPr lvl="0"/>
            <a:r>
              <a:rPr lang="fr-FR" noProof="0"/>
              <a:t>Cliquez sur l'icône pour ajouter une image</a:t>
            </a:r>
          </a:p>
        </p:txBody>
      </p:sp>
      <p:sp>
        <p:nvSpPr>
          <p:cNvPr id="5" name="Rectangle 4"/>
          <p:cNvSpPr>
            <a:spLocks noGrp="1" noChangeArrowheads="1"/>
          </p:cNvSpPr>
          <p:nvPr>
            <p:ph type="sldNum" sz="quarter" idx="10"/>
          </p:nvPr>
        </p:nvSpPr>
        <p:spPr>
          <a:xfrm>
            <a:off x="8267700" y="0"/>
            <a:ext cx="876300" cy="455613"/>
          </a:xfrm>
        </p:spPr>
        <p:txBody>
          <a:bodyPr/>
          <a:lstStyle>
            <a:lvl1pPr algn="l" eaLnBrk="1" hangingPunct="1">
              <a:spcBef>
                <a:spcPct val="20000"/>
              </a:spcBef>
              <a:defRPr sz="5000" b="0">
                <a:solidFill>
                  <a:srgbClr val="FFFFFF"/>
                </a:solidFill>
                <a:latin typeface="Arial" charset="0"/>
              </a:defRPr>
            </a:lvl1pPr>
          </a:lstStyle>
          <a:p>
            <a:pPr>
              <a:defRPr/>
            </a:pPr>
            <a:endParaRPr lang="fr-FR"/>
          </a:p>
          <a:p>
            <a:pPr>
              <a:defRPr/>
            </a:pPr>
            <a:fld id="{96F4C581-9825-40FE-B536-5354B36F1AFE}" type="slidenum">
              <a:rPr lang="fr-FR"/>
              <a:pPr>
                <a:defRPr/>
              </a:pPr>
              <a:t>‹N°›</a:t>
            </a:fld>
            <a:endParaRPr lang="fr-FR"/>
          </a:p>
        </p:txBody>
      </p:sp>
    </p:spTree>
    <p:extLst>
      <p:ext uri="{BB962C8B-B14F-4D97-AF65-F5344CB8AC3E}">
        <p14:creationId xmlns:p14="http://schemas.microsoft.com/office/powerpoint/2010/main" val="200411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2615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91440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ctr" anchorCtr="0" compatLnSpc="1">
            <a:prstTxWarp prst="textNoShape">
              <a:avLst/>
            </a:prstTxWarp>
          </a:bodyPr>
          <a:lstStyle/>
          <a:p>
            <a:pPr lvl="0"/>
            <a:r>
              <a:rPr lang="fr-FR" altLang="fr-FR"/>
              <a:t>Cliquez et modifiez le titre</a:t>
            </a:r>
          </a:p>
        </p:txBody>
      </p:sp>
      <p:sp>
        <p:nvSpPr>
          <p:cNvPr id="1028" name="Rectangle 3"/>
          <p:cNvSpPr>
            <a:spLocks noGrp="1" noChangeArrowheads="1"/>
          </p:cNvSpPr>
          <p:nvPr>
            <p:ph type="body" idx="1"/>
          </p:nvPr>
        </p:nvSpPr>
        <p:spPr bwMode="auto">
          <a:xfrm>
            <a:off x="0" y="750888"/>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29" name="Line 15"/>
          <p:cNvSpPr>
            <a:spLocks noChangeShapeType="1"/>
          </p:cNvSpPr>
          <p:nvPr/>
        </p:nvSpPr>
        <p:spPr bwMode="auto">
          <a:xfrm>
            <a:off x="0" y="622300"/>
            <a:ext cx="9144000"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072" tIns="39533" rIns="79072" bIns="39533"/>
          <a:lstStyle/>
          <a:p>
            <a:pPr fontAlgn="base">
              <a:spcBef>
                <a:spcPct val="0"/>
              </a:spcBef>
              <a:spcAft>
                <a:spcPct val="0"/>
              </a:spcAft>
            </a:pPr>
            <a:endParaRPr lang="fr-FR">
              <a:solidFill>
                <a:srgbClr val="000000"/>
              </a:solidFill>
            </a:endParaRPr>
          </a:p>
        </p:txBody>
      </p:sp>
      <p:sp>
        <p:nvSpPr>
          <p:cNvPr id="6" name="Rectangle 6"/>
          <p:cNvSpPr>
            <a:spLocks noGrp="1" noChangeArrowheads="1"/>
          </p:cNvSpPr>
          <p:nvPr>
            <p:ph type="sldNum" sz="quarter" idx="4"/>
          </p:nvPr>
        </p:nvSpPr>
        <p:spPr>
          <a:xfrm>
            <a:off x="8601075" y="6592888"/>
            <a:ext cx="542925" cy="285750"/>
          </a:xfrm>
          <a:prstGeom prst="rect">
            <a:avLst/>
          </a:prstGeom>
        </p:spPr>
        <p:txBody>
          <a:bodyPr/>
          <a:lstStyle>
            <a:lvl1pPr algn="l" eaLnBrk="1" hangingPunct="1">
              <a:spcBef>
                <a:spcPct val="20000"/>
              </a:spcBef>
              <a:defRPr sz="1400" b="1">
                <a:solidFill>
                  <a:srgbClr val="0C419A"/>
                </a:solidFill>
                <a:latin typeface="Arial" charset="0"/>
              </a:defRPr>
            </a:lvl1pPr>
          </a:lstStyle>
          <a:p>
            <a:pPr fontAlgn="base">
              <a:spcAft>
                <a:spcPct val="0"/>
              </a:spcAft>
              <a:defRPr/>
            </a:pPr>
            <a:fld id="{494D0EE2-3CD7-4D5E-9D34-B235324DCB33}" type="slidenum">
              <a:rPr lang="fr-FR"/>
              <a:pPr fontAlgn="base">
                <a:spcAft>
                  <a:spcPct val="0"/>
                </a:spcAft>
                <a:defRPr/>
              </a:pPr>
              <a:t>‹N°›</a:t>
            </a:fld>
            <a:endParaRPr lang="fr-FR" sz="5000" dirty="0"/>
          </a:p>
        </p:txBody>
      </p:sp>
    </p:spTree>
    <p:extLst>
      <p:ext uri="{BB962C8B-B14F-4D97-AF65-F5344CB8AC3E}">
        <p14:creationId xmlns:p14="http://schemas.microsoft.com/office/powerpoint/2010/main" val="129017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892175" rtl="0" eaLnBrk="0" fontAlgn="base" hangingPunct="0">
        <a:spcBef>
          <a:spcPct val="0"/>
        </a:spcBef>
        <a:spcAft>
          <a:spcPct val="0"/>
        </a:spcAft>
        <a:defRPr sz="2700" b="1">
          <a:solidFill>
            <a:srgbClr val="0C419A"/>
          </a:solidFill>
          <a:latin typeface="+mj-lt"/>
          <a:ea typeface="+mj-ea"/>
          <a:cs typeface="+mj-cs"/>
        </a:defRPr>
      </a:lvl1pPr>
      <a:lvl2pPr algn="ctr" defTabSz="892175" rtl="0" eaLnBrk="0" fontAlgn="base" hangingPunct="0">
        <a:spcBef>
          <a:spcPct val="0"/>
        </a:spcBef>
        <a:spcAft>
          <a:spcPct val="0"/>
        </a:spcAft>
        <a:defRPr sz="2700" b="1">
          <a:solidFill>
            <a:srgbClr val="0C419A"/>
          </a:solidFill>
          <a:latin typeface="Arial" charset="0"/>
        </a:defRPr>
      </a:lvl2pPr>
      <a:lvl3pPr algn="ctr" defTabSz="892175" rtl="0" eaLnBrk="0" fontAlgn="base" hangingPunct="0">
        <a:spcBef>
          <a:spcPct val="0"/>
        </a:spcBef>
        <a:spcAft>
          <a:spcPct val="0"/>
        </a:spcAft>
        <a:defRPr sz="2700" b="1">
          <a:solidFill>
            <a:srgbClr val="0C419A"/>
          </a:solidFill>
          <a:latin typeface="Arial" charset="0"/>
        </a:defRPr>
      </a:lvl3pPr>
      <a:lvl4pPr algn="ctr" defTabSz="892175" rtl="0" eaLnBrk="0" fontAlgn="base" hangingPunct="0">
        <a:spcBef>
          <a:spcPct val="0"/>
        </a:spcBef>
        <a:spcAft>
          <a:spcPct val="0"/>
        </a:spcAft>
        <a:defRPr sz="2700" b="1">
          <a:solidFill>
            <a:srgbClr val="0C419A"/>
          </a:solidFill>
          <a:latin typeface="Arial" charset="0"/>
        </a:defRPr>
      </a:lvl4pPr>
      <a:lvl5pPr algn="ctr" defTabSz="892175" rtl="0" eaLnBrk="0" fontAlgn="base" hangingPunct="0">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p:titleStyle>
    <p:bodyStyle>
      <a:lvl1pPr marL="325438" indent="-325438" algn="l" defTabSz="892175" rtl="0" eaLnBrk="0" fontAlgn="base" hangingPunct="0">
        <a:spcBef>
          <a:spcPct val="20000"/>
        </a:spcBef>
        <a:spcAft>
          <a:spcPct val="0"/>
        </a:spcAft>
        <a:buClr>
          <a:schemeClr val="folHlink"/>
        </a:buClr>
        <a:buFont typeface="Wingdings" pitchFamily="2" charset="2"/>
        <a:buChar char="è"/>
        <a:defRPr sz="2100" b="1">
          <a:solidFill>
            <a:srgbClr val="0C419A"/>
          </a:solidFill>
          <a:latin typeface="+mn-lt"/>
          <a:ea typeface="+mn-ea"/>
          <a:cs typeface="+mn-cs"/>
        </a:defRPr>
      </a:lvl1pPr>
      <a:lvl2pPr marL="741363" indent="-244475" algn="l" defTabSz="892175" rtl="0" eaLnBrk="0" fontAlgn="base" hangingPunct="0">
        <a:spcBef>
          <a:spcPct val="20000"/>
        </a:spcBef>
        <a:spcAft>
          <a:spcPct val="0"/>
        </a:spcAft>
        <a:buSzPct val="80000"/>
        <a:buFont typeface="Wingdings" pitchFamily="2" charset="2"/>
        <a:buChar char="l"/>
        <a:defRPr>
          <a:solidFill>
            <a:srgbClr val="0C419A"/>
          </a:solidFill>
          <a:latin typeface="+mn-lt"/>
        </a:defRPr>
      </a:lvl2pPr>
      <a:lvl3pPr marL="1122363" indent="-211138" algn="l" defTabSz="892175" rtl="0" eaLnBrk="0" fontAlgn="base" hangingPunct="0">
        <a:spcBef>
          <a:spcPct val="20000"/>
        </a:spcBef>
        <a:spcAft>
          <a:spcPct val="0"/>
        </a:spcAft>
        <a:buClr>
          <a:schemeClr val="folHlink"/>
        </a:buClr>
        <a:buFont typeface="Wingdings" pitchFamily="2" charset="2"/>
        <a:buChar char="ü"/>
        <a:defRPr>
          <a:solidFill>
            <a:srgbClr val="0C419A"/>
          </a:solidFill>
          <a:latin typeface="+mn-lt"/>
        </a:defRPr>
      </a:lvl3pPr>
      <a:lvl4pPr marL="1568450" indent="-212725" algn="l" defTabSz="892175" rtl="0" eaLnBrk="0" fontAlgn="base" hangingPunct="0">
        <a:spcBef>
          <a:spcPct val="20000"/>
        </a:spcBef>
        <a:spcAft>
          <a:spcPct val="0"/>
        </a:spcAft>
        <a:buChar char="_"/>
        <a:defRPr sz="2000">
          <a:solidFill>
            <a:srgbClr val="0C419A"/>
          </a:solidFill>
          <a:latin typeface="+mn-lt"/>
        </a:defRPr>
      </a:lvl4pPr>
      <a:lvl5pPr marL="2019300" indent="-211138" algn="l" defTabSz="892175" rtl="0" eaLnBrk="0" fontAlgn="base" hangingPunct="0">
        <a:spcBef>
          <a:spcPct val="20000"/>
        </a:spcBef>
        <a:spcAft>
          <a:spcPct val="0"/>
        </a:spcAft>
        <a:buChar char="_"/>
        <a:defRPr sz="2000">
          <a:solidFill>
            <a:srgbClr val="0C419A"/>
          </a:solidFill>
          <a:latin typeface="+mn-lt"/>
        </a:defRPr>
      </a:lvl5pPr>
      <a:lvl6pPr marL="2424203" indent="-225123" algn="l" defTabSz="901863" rtl="0" eaLnBrk="1" fontAlgn="base" hangingPunct="1">
        <a:spcBef>
          <a:spcPct val="20000"/>
        </a:spcBef>
        <a:spcAft>
          <a:spcPct val="0"/>
        </a:spcAft>
        <a:buChar char="_"/>
        <a:defRPr sz="2000">
          <a:solidFill>
            <a:srgbClr val="0C419A"/>
          </a:solidFill>
          <a:latin typeface="+mn-lt"/>
        </a:defRPr>
      </a:lvl6pPr>
      <a:lvl7pPr marL="2819543" indent="-225123" algn="l" defTabSz="901863" rtl="0" eaLnBrk="1" fontAlgn="base" hangingPunct="1">
        <a:spcBef>
          <a:spcPct val="20000"/>
        </a:spcBef>
        <a:spcAft>
          <a:spcPct val="0"/>
        </a:spcAft>
        <a:buChar char="_"/>
        <a:defRPr sz="2000">
          <a:solidFill>
            <a:srgbClr val="0C419A"/>
          </a:solidFill>
          <a:latin typeface="+mn-lt"/>
        </a:defRPr>
      </a:lvl7pPr>
      <a:lvl8pPr marL="3214870" indent="-225123" algn="l" defTabSz="901863" rtl="0" eaLnBrk="1" fontAlgn="base" hangingPunct="1">
        <a:spcBef>
          <a:spcPct val="20000"/>
        </a:spcBef>
        <a:spcAft>
          <a:spcPct val="0"/>
        </a:spcAft>
        <a:buChar char="_"/>
        <a:defRPr sz="2000">
          <a:solidFill>
            <a:srgbClr val="0C419A"/>
          </a:solidFill>
          <a:latin typeface="+mn-lt"/>
        </a:defRPr>
      </a:lvl8pPr>
      <a:lvl9pPr marL="3610211" indent="-225123" algn="l" defTabSz="901863" rtl="0" eaLnBrk="1" fontAlgn="base" hangingPunct="1">
        <a:spcBef>
          <a:spcPct val="20000"/>
        </a:spcBef>
        <a:spcAft>
          <a:spcPct val="0"/>
        </a:spcAft>
        <a:buChar char="_"/>
        <a:defRPr sz="2000">
          <a:solidFill>
            <a:srgbClr val="0C419A"/>
          </a:solidFill>
          <a:latin typeface="+mn-lt"/>
        </a:defRPr>
      </a:lvl9pPr>
    </p:bodyStyle>
    <p:otherStyle>
      <a:defPPr>
        <a:defRPr lang="fr-FR"/>
      </a:defPPr>
      <a:lvl1pPr marL="0" algn="l" defTabSz="790679" rtl="0" eaLnBrk="1" latinLnBrk="0" hangingPunct="1">
        <a:defRPr sz="1500" kern="1200">
          <a:solidFill>
            <a:schemeClr val="tx1"/>
          </a:solidFill>
          <a:latin typeface="+mn-lt"/>
          <a:ea typeface="+mn-ea"/>
          <a:cs typeface="+mn-cs"/>
        </a:defRPr>
      </a:lvl1pPr>
      <a:lvl2pPr marL="395326" algn="l" defTabSz="790679" rtl="0" eaLnBrk="1" latinLnBrk="0" hangingPunct="1">
        <a:defRPr sz="1500" kern="1200">
          <a:solidFill>
            <a:schemeClr val="tx1"/>
          </a:solidFill>
          <a:latin typeface="+mn-lt"/>
          <a:ea typeface="+mn-ea"/>
          <a:cs typeface="+mn-cs"/>
        </a:defRPr>
      </a:lvl2pPr>
      <a:lvl3pPr marL="790679" algn="l" defTabSz="790679" rtl="0" eaLnBrk="1" latinLnBrk="0" hangingPunct="1">
        <a:defRPr sz="1500" kern="1200">
          <a:solidFill>
            <a:schemeClr val="tx1"/>
          </a:solidFill>
          <a:latin typeface="+mn-lt"/>
          <a:ea typeface="+mn-ea"/>
          <a:cs typeface="+mn-cs"/>
        </a:defRPr>
      </a:lvl3pPr>
      <a:lvl4pPr marL="1186013" algn="l" defTabSz="790679" rtl="0" eaLnBrk="1" latinLnBrk="0" hangingPunct="1">
        <a:defRPr sz="1500" kern="1200">
          <a:solidFill>
            <a:schemeClr val="tx1"/>
          </a:solidFill>
          <a:latin typeface="+mn-lt"/>
          <a:ea typeface="+mn-ea"/>
          <a:cs typeface="+mn-cs"/>
        </a:defRPr>
      </a:lvl4pPr>
      <a:lvl5pPr marL="1581356" algn="l" defTabSz="790679" rtl="0" eaLnBrk="1" latinLnBrk="0" hangingPunct="1">
        <a:defRPr sz="1500" kern="1200">
          <a:solidFill>
            <a:schemeClr val="tx1"/>
          </a:solidFill>
          <a:latin typeface="+mn-lt"/>
          <a:ea typeface="+mn-ea"/>
          <a:cs typeface="+mn-cs"/>
        </a:defRPr>
      </a:lvl5pPr>
      <a:lvl6pPr marL="1976690" algn="l" defTabSz="790679" rtl="0" eaLnBrk="1" latinLnBrk="0" hangingPunct="1">
        <a:defRPr sz="1500" kern="1200">
          <a:solidFill>
            <a:schemeClr val="tx1"/>
          </a:solidFill>
          <a:latin typeface="+mn-lt"/>
          <a:ea typeface="+mn-ea"/>
          <a:cs typeface="+mn-cs"/>
        </a:defRPr>
      </a:lvl6pPr>
      <a:lvl7pPr marL="2372039" algn="l" defTabSz="790679" rtl="0" eaLnBrk="1" latinLnBrk="0" hangingPunct="1">
        <a:defRPr sz="1500" kern="1200">
          <a:solidFill>
            <a:schemeClr val="tx1"/>
          </a:solidFill>
          <a:latin typeface="+mn-lt"/>
          <a:ea typeface="+mn-ea"/>
          <a:cs typeface="+mn-cs"/>
        </a:defRPr>
      </a:lvl7pPr>
      <a:lvl8pPr marL="2767367" algn="l" defTabSz="790679" rtl="0" eaLnBrk="1" latinLnBrk="0" hangingPunct="1">
        <a:defRPr sz="1500" kern="1200">
          <a:solidFill>
            <a:schemeClr val="tx1"/>
          </a:solidFill>
          <a:latin typeface="+mn-lt"/>
          <a:ea typeface="+mn-ea"/>
          <a:cs typeface="+mn-cs"/>
        </a:defRPr>
      </a:lvl8pPr>
      <a:lvl9pPr marL="3162715" algn="l" defTabSz="790679"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C6E8-DBF4-4B9B-8AD4-549D655904FC}" type="datetimeFigureOut">
              <a:rPr lang="fr-FR" smtClean="0">
                <a:solidFill>
                  <a:prstClr val="black">
                    <a:tint val="75000"/>
                  </a:prstClr>
                </a:solidFill>
              </a:rPr>
              <a:pPr/>
              <a:t>31/08/2020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3B9B8-5219-44C5-B001-A85EC1E25E8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7350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420938"/>
            <a:ext cx="9036050" cy="3744912"/>
          </a:xfrm>
        </p:spPr>
        <p:txBody>
          <a:bodyPr/>
          <a:lstStyle/>
          <a:p>
            <a:pPr eaLnBrk="1" hangingPunct="1">
              <a:defRPr/>
            </a:pPr>
            <a:br>
              <a:rPr lang="fr-FR" altLang="fr-FR" sz="3200" dirty="0">
                <a:solidFill>
                  <a:schemeClr val="accent2"/>
                </a:solidFill>
                <a:effectLst>
                  <a:outerShdw blurRad="38100" dist="38100" dir="2700000" algn="tl">
                    <a:srgbClr val="000000">
                      <a:alpha val="43137"/>
                    </a:srgbClr>
                  </a:outerShdw>
                </a:effectLst>
              </a:rPr>
            </a:br>
            <a:r>
              <a:rPr lang="fr-FR" altLang="fr-FR" sz="3200" dirty="0">
                <a:solidFill>
                  <a:schemeClr val="accent2"/>
                </a:solidFill>
                <a:effectLst>
                  <a:outerShdw blurRad="38100" dist="38100" dir="2700000" algn="tl">
                    <a:srgbClr val="000000">
                      <a:alpha val="43137"/>
                    </a:srgbClr>
                  </a:outerShdw>
                </a:effectLst>
              </a:rPr>
              <a:t>Présentation de l’ACI en faveur </a:t>
            </a:r>
            <a:r>
              <a:rPr lang="fr-FR" altLang="fr-FR" sz="3200">
                <a:solidFill>
                  <a:schemeClr val="accent2"/>
                </a:solidFill>
                <a:effectLst>
                  <a:outerShdw blurRad="38100" dist="38100" dir="2700000" algn="tl">
                    <a:srgbClr val="000000">
                      <a:alpha val="43137"/>
                    </a:srgbClr>
                  </a:outerShdw>
                </a:effectLst>
              </a:rPr>
              <a:t>du déploiement des CPTS</a:t>
            </a:r>
            <a:br>
              <a:rPr lang="fr-FR" altLang="fr-FR" sz="2400" dirty="0">
                <a:solidFill>
                  <a:schemeClr val="accent2"/>
                </a:solidFill>
                <a:effectLst>
                  <a:outerShdw blurRad="38100" dist="38100" dir="2700000" algn="tl">
                    <a:srgbClr val="000000">
                      <a:alpha val="43137"/>
                    </a:srgbClr>
                  </a:outerShdw>
                </a:effectLst>
              </a:rPr>
            </a:br>
            <a:br>
              <a:rPr lang="fr-FR" altLang="fr-FR" sz="2400" i="1" dirty="0">
                <a:solidFill>
                  <a:schemeClr val="accent2"/>
                </a:solidFill>
              </a:rPr>
            </a:br>
            <a:endParaRPr lang="fr-FR" altLang="fr-FR" sz="2400" dirty="0">
              <a:solidFill>
                <a:schemeClr val="accent2"/>
              </a:solidFill>
            </a:endParaRPr>
          </a:p>
        </p:txBody>
      </p:sp>
      <p:sp>
        <p:nvSpPr>
          <p:cNvPr id="4" name="Title 1"/>
          <p:cNvSpPr txBox="1">
            <a:spLocks/>
          </p:cNvSpPr>
          <p:nvPr/>
        </p:nvSpPr>
        <p:spPr bwMode="auto">
          <a:xfrm>
            <a:off x="-12184" y="0"/>
            <a:ext cx="91561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8" tIns="45092" rIns="90178" bIns="45092" anchor="ctr"/>
          <a:lstStyle>
            <a:lvl1pPr algn="ctr" defTabSz="892175" rtl="0" eaLnBrk="0" fontAlgn="base" hangingPunct="0">
              <a:spcBef>
                <a:spcPct val="0"/>
              </a:spcBef>
              <a:spcAft>
                <a:spcPct val="0"/>
              </a:spcAft>
              <a:defRPr sz="2700" b="1">
                <a:solidFill>
                  <a:schemeClr val="bg1"/>
                </a:solidFill>
                <a:latin typeface="+mj-lt"/>
                <a:ea typeface="+mj-ea"/>
                <a:cs typeface="+mj-cs"/>
              </a:defRPr>
            </a:lvl1pPr>
            <a:lvl2pPr algn="ctr" defTabSz="892175" rtl="0" eaLnBrk="0" fontAlgn="base" hangingPunct="0">
              <a:spcBef>
                <a:spcPct val="0"/>
              </a:spcBef>
              <a:spcAft>
                <a:spcPct val="0"/>
              </a:spcAft>
              <a:defRPr sz="2700" b="1">
                <a:solidFill>
                  <a:srgbClr val="0C419A"/>
                </a:solidFill>
                <a:latin typeface="Arial" charset="0"/>
              </a:defRPr>
            </a:lvl2pPr>
            <a:lvl3pPr algn="ctr" defTabSz="892175" rtl="0" eaLnBrk="0" fontAlgn="base" hangingPunct="0">
              <a:spcBef>
                <a:spcPct val="0"/>
              </a:spcBef>
              <a:spcAft>
                <a:spcPct val="0"/>
              </a:spcAft>
              <a:defRPr sz="2700" b="1">
                <a:solidFill>
                  <a:srgbClr val="0C419A"/>
                </a:solidFill>
                <a:latin typeface="Arial" charset="0"/>
              </a:defRPr>
            </a:lvl3pPr>
            <a:lvl4pPr algn="ctr" defTabSz="892175" rtl="0" eaLnBrk="0" fontAlgn="base" hangingPunct="0">
              <a:spcBef>
                <a:spcPct val="0"/>
              </a:spcBef>
              <a:spcAft>
                <a:spcPct val="0"/>
              </a:spcAft>
              <a:defRPr sz="2700" b="1">
                <a:solidFill>
                  <a:srgbClr val="0C419A"/>
                </a:solidFill>
                <a:latin typeface="Arial" charset="0"/>
              </a:defRPr>
            </a:lvl4pPr>
            <a:lvl5pPr algn="ctr" defTabSz="892175" rtl="0" eaLnBrk="0" fontAlgn="base" hangingPunct="0">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a:lstStyle>
          <a:p>
            <a:pPr eaLnBrk="1" hangingPunct="1">
              <a:defRPr/>
            </a:pPr>
            <a:r>
              <a:rPr lang="fr-FR" sz="2400" dirty="0"/>
              <a:t>Accord conventionnel interprofessionnel en faveur de l’exercice coordonné et du déploiement des communautés professionnelles territoriales de santé (CPTS) </a:t>
            </a:r>
          </a:p>
          <a:p>
            <a:pPr eaLnBrk="1" hangingPunct="1">
              <a:defRPr/>
            </a:pPr>
            <a:endParaRPr lang="fr-FR" sz="2400" dirty="0"/>
          </a:p>
          <a:p>
            <a:pPr eaLnBrk="1" hangingPunct="1">
              <a:defRPr/>
            </a:pPr>
            <a:r>
              <a:rPr lang="fr-FR" sz="2400" dirty="0"/>
              <a:t> </a:t>
            </a:r>
          </a:p>
        </p:txBody>
      </p:sp>
    </p:spTree>
    <p:extLst>
      <p:ext uri="{BB962C8B-B14F-4D97-AF65-F5344CB8AC3E}">
        <p14:creationId xmlns:p14="http://schemas.microsoft.com/office/powerpoint/2010/main" val="725627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43408"/>
            <a:ext cx="8964488" cy="1026368"/>
          </a:xfrm>
        </p:spPr>
        <p:txBody>
          <a:bodyPr>
            <a:normAutofit/>
          </a:bodyPr>
          <a:lstStyle/>
          <a:p>
            <a:r>
              <a:rPr lang="fr-FR" sz="2800" dirty="0"/>
              <a:t> </a:t>
            </a:r>
            <a:r>
              <a:rPr lang="fr-FR" sz="2400" dirty="0"/>
              <a:t>contenu et validation du projet de santé de la CPTS</a:t>
            </a:r>
          </a:p>
        </p:txBody>
      </p:sp>
      <p:sp>
        <p:nvSpPr>
          <p:cNvPr id="3" name="Espace réservé du contenu 2"/>
          <p:cNvSpPr>
            <a:spLocks noGrp="1"/>
          </p:cNvSpPr>
          <p:nvPr>
            <p:ph idx="1"/>
          </p:nvPr>
        </p:nvSpPr>
        <p:spPr>
          <a:xfrm>
            <a:off x="107504" y="692696"/>
            <a:ext cx="8784976" cy="6120680"/>
          </a:xfrm>
          <a:solidFill>
            <a:schemeClr val="bg1"/>
          </a:solidFill>
        </p:spPr>
        <p:txBody>
          <a:bodyPr>
            <a:normAutofit fontScale="77500" lnSpcReduction="20000"/>
          </a:bodyPr>
          <a:lstStyle/>
          <a:p>
            <a:pPr marL="0" indent="0">
              <a:spcBef>
                <a:spcPct val="0"/>
              </a:spcBef>
              <a:buNone/>
            </a:pPr>
            <a:r>
              <a:rPr lang="fr-FR" sz="2200" b="0" dirty="0">
                <a:latin typeface="+mj-lt"/>
                <a:ea typeface="+mj-ea"/>
                <a:cs typeface="+mj-cs"/>
              </a:rPr>
              <a:t>Le projet doit être formalisé dans le cadre d’un projet de santé qui décrit  notamment:</a:t>
            </a:r>
          </a:p>
          <a:p>
            <a:pPr marL="0" indent="0">
              <a:spcBef>
                <a:spcPct val="0"/>
              </a:spcBef>
              <a:buNone/>
            </a:pPr>
            <a:endParaRPr lang="fr-FR" sz="2200" b="0" dirty="0">
              <a:latin typeface="+mj-lt"/>
              <a:ea typeface="+mj-ea"/>
              <a:cs typeface="+mj-cs"/>
            </a:endParaRPr>
          </a:p>
          <a:p>
            <a:pPr lvl="1">
              <a:spcBef>
                <a:spcPct val="0"/>
              </a:spcBef>
            </a:pPr>
            <a:r>
              <a:rPr lang="fr-FR" sz="2200" dirty="0">
                <a:latin typeface="+mj-lt"/>
                <a:ea typeface="+mj-ea"/>
                <a:cs typeface="+mj-cs"/>
              </a:rPr>
              <a:t>les besoins identifiés</a:t>
            </a:r>
          </a:p>
          <a:p>
            <a:pPr lvl="1">
              <a:spcBef>
                <a:spcPct val="0"/>
              </a:spcBef>
            </a:pPr>
            <a:r>
              <a:rPr lang="fr-FR" sz="2200" dirty="0">
                <a:latin typeface="+mj-lt"/>
                <a:ea typeface="+mj-ea"/>
                <a:cs typeface="+mj-cs"/>
              </a:rPr>
              <a:t>les actions proposées pour y répondre</a:t>
            </a:r>
          </a:p>
          <a:p>
            <a:pPr lvl="1">
              <a:spcBef>
                <a:spcPct val="0"/>
              </a:spcBef>
            </a:pPr>
            <a:r>
              <a:rPr lang="fr-FR" sz="2200" dirty="0">
                <a:latin typeface="+mj-lt"/>
                <a:ea typeface="+mj-ea"/>
                <a:cs typeface="+mj-cs"/>
              </a:rPr>
              <a:t>les acteurs engagés et le territoire de la CPTS</a:t>
            </a:r>
          </a:p>
          <a:p>
            <a:pPr lvl="1">
              <a:spcBef>
                <a:spcPct val="0"/>
              </a:spcBef>
            </a:pPr>
            <a:r>
              <a:rPr lang="fr-FR" sz="2200" dirty="0">
                <a:latin typeface="+mj-lt"/>
                <a:ea typeface="+mj-ea"/>
                <a:cs typeface="+mj-cs"/>
              </a:rPr>
              <a:t>les modalités de mise en œuvre de la coordination</a:t>
            </a:r>
          </a:p>
          <a:p>
            <a:pPr lvl="1">
              <a:spcBef>
                <a:spcPct val="0"/>
              </a:spcBef>
            </a:pPr>
            <a:r>
              <a:rPr lang="fr-FR" sz="2200" dirty="0" err="1">
                <a:latin typeface="+mj-lt"/>
                <a:ea typeface="+mj-ea"/>
                <a:cs typeface="+mj-cs"/>
              </a:rPr>
              <a:t>Etc</a:t>
            </a:r>
            <a:r>
              <a:rPr lang="fr-FR" sz="2200" dirty="0">
                <a:latin typeface="+mj-lt"/>
                <a:ea typeface="+mj-ea"/>
                <a:cs typeface="+mj-cs"/>
              </a:rPr>
              <a:t> </a:t>
            </a:r>
          </a:p>
          <a:p>
            <a:pPr marL="496888" lvl="1" indent="0">
              <a:spcBef>
                <a:spcPct val="0"/>
              </a:spcBef>
              <a:buNone/>
            </a:pPr>
            <a:endParaRPr lang="fr-FR" sz="2200" dirty="0">
              <a:latin typeface="+mj-lt"/>
              <a:ea typeface="+mj-ea"/>
              <a:cs typeface="+mj-cs"/>
            </a:endParaRPr>
          </a:p>
          <a:p>
            <a:pPr lvl="1" algn="just">
              <a:spcBef>
                <a:spcPct val="0"/>
              </a:spcBef>
              <a:buFont typeface="Wingdings" panose="05000000000000000000" pitchFamily="2" charset="2"/>
              <a:buChar char="q"/>
            </a:pPr>
            <a:r>
              <a:rPr lang="fr-FR" sz="2200" dirty="0">
                <a:latin typeface="+mj-lt"/>
                <a:ea typeface="+mj-ea"/>
                <a:cs typeface="+mj-cs"/>
              </a:rPr>
              <a:t>Le projet de santé doit fédérer un maximum d’acteurs du soin dans une dimension </a:t>
            </a:r>
            <a:r>
              <a:rPr lang="fr-FR" sz="2200" dirty="0" err="1">
                <a:latin typeface="+mj-lt"/>
                <a:ea typeface="+mj-ea"/>
                <a:cs typeface="+mj-cs"/>
              </a:rPr>
              <a:t>pluriprofessionnelle</a:t>
            </a:r>
            <a:r>
              <a:rPr lang="fr-FR" sz="2200" dirty="0">
                <a:latin typeface="+mj-lt"/>
                <a:ea typeface="+mj-ea"/>
                <a:cs typeface="+mj-cs"/>
              </a:rPr>
              <a:t>, du médico-social et du social = Les projets de CPTS vont émaner plutôt des professionnels de la ville  mais ont vocation au regard des missions déployées à intégrer au fur et à mesure les autres acteurs de santé dont  les établissements de santé</a:t>
            </a:r>
          </a:p>
          <a:p>
            <a:pPr marL="496888" lvl="1" indent="0">
              <a:spcBef>
                <a:spcPct val="0"/>
              </a:spcBef>
              <a:buNone/>
            </a:pPr>
            <a:endParaRPr lang="fr-FR" sz="2200" dirty="0">
              <a:latin typeface="+mj-lt"/>
              <a:ea typeface="+mj-ea"/>
              <a:cs typeface="+mj-cs"/>
            </a:endParaRPr>
          </a:p>
          <a:p>
            <a:pPr lvl="1" algn="just">
              <a:spcBef>
                <a:spcPct val="0"/>
              </a:spcBef>
              <a:buFont typeface="Wingdings" panose="05000000000000000000" pitchFamily="2" charset="2"/>
              <a:buChar char="q"/>
            </a:pPr>
            <a:r>
              <a:rPr lang="fr-FR" altLang="ja-JP" sz="2200" dirty="0">
                <a:latin typeface="+mj-lt"/>
                <a:ea typeface="+mj-ea"/>
                <a:cs typeface="+mj-cs"/>
              </a:rPr>
              <a:t>Validation du projet de santé par le DG ARS, et en concertation avec l’Assurance Maladie (position partagée </a:t>
            </a:r>
            <a:r>
              <a:rPr lang="fr-FR" altLang="ja-JP" sz="2200" dirty="0" err="1">
                <a:latin typeface="+mj-lt"/>
                <a:ea typeface="+mj-ea"/>
                <a:cs typeface="+mj-cs"/>
              </a:rPr>
              <a:t>Cnam</a:t>
            </a:r>
            <a:r>
              <a:rPr lang="fr-FR" altLang="ja-JP" sz="2200" dirty="0">
                <a:latin typeface="+mj-lt"/>
                <a:ea typeface="+mj-ea"/>
                <a:cs typeface="+mj-cs"/>
              </a:rPr>
              <a:t>/DGOS). 2 motifs prévus par les textes pour s’opposer à la validation d’un projet de santé : une incohérence du projet avec les objectifs fixés dans le projet régional de santé ou une incohérence territoriale ( ex : chevauchement de 2 CPTS sur un même territoire). </a:t>
            </a:r>
          </a:p>
          <a:p>
            <a:pPr marL="496888" lvl="1" indent="0">
              <a:spcBef>
                <a:spcPct val="0"/>
              </a:spcBef>
              <a:buNone/>
            </a:pPr>
            <a:endParaRPr lang="fr-FR" sz="2200" dirty="0">
              <a:latin typeface="+mj-lt"/>
              <a:ea typeface="+mj-ea"/>
              <a:cs typeface="+mj-cs"/>
            </a:endParaRPr>
          </a:p>
          <a:p>
            <a:pPr lvl="1">
              <a:spcBef>
                <a:spcPct val="0"/>
              </a:spcBef>
              <a:buFont typeface="Wingdings" panose="05000000000000000000" pitchFamily="2" charset="2"/>
              <a:buChar char="q"/>
            </a:pPr>
            <a:r>
              <a:rPr lang="fr-FR" sz="2200" dirty="0">
                <a:latin typeface="+mj-lt"/>
                <a:ea typeface="+mj-ea"/>
                <a:cs typeface="+mj-cs"/>
              </a:rPr>
              <a:t>L’objectif est que le projet soit construit de manière cohérente avec le contenu de l’accord conventionnel interprofessionnel ; si projet déjà établi ou validé avant entrée en vigueur de l’ACI accompagnement des porteurs de projet pour adapter, le </a:t>
            </a:r>
            <a:r>
              <a:rPr lang="fr-FR" sz="2200" dirty="0" err="1">
                <a:latin typeface="+mj-lt"/>
                <a:ea typeface="+mj-ea"/>
                <a:cs typeface="+mj-cs"/>
              </a:rPr>
              <a:t>acs</a:t>
            </a:r>
            <a:r>
              <a:rPr lang="fr-FR" sz="2200" dirty="0">
                <a:latin typeface="+mj-lt"/>
                <a:ea typeface="+mj-ea"/>
                <a:cs typeface="+mj-cs"/>
              </a:rPr>
              <a:t> échéant, le projet au contenu de l’ACI </a:t>
            </a:r>
          </a:p>
          <a:p>
            <a:pPr lvl="1">
              <a:spcBef>
                <a:spcPct val="0"/>
              </a:spcBef>
              <a:buFont typeface="Wingdings" panose="05000000000000000000" pitchFamily="2" charset="2"/>
              <a:buChar char="q"/>
            </a:pPr>
            <a:endParaRPr lang="fr-FR" sz="2200" dirty="0">
              <a:latin typeface="+mj-lt"/>
              <a:ea typeface="+mj-ea"/>
              <a:cs typeface="+mj-cs"/>
            </a:endParaRPr>
          </a:p>
          <a:p>
            <a:pPr>
              <a:spcBef>
                <a:spcPct val="0"/>
              </a:spcBef>
            </a:pPr>
            <a:r>
              <a:rPr lang="fr-FR" sz="2200" b="0" dirty="0">
                <a:latin typeface="+mj-lt"/>
                <a:ea typeface="+mj-ea"/>
                <a:cs typeface="+mj-cs"/>
              </a:rPr>
              <a:t>Au fil du temps et des besoins, le projet de santé peut être amené à évoluer. </a:t>
            </a:r>
          </a:p>
        </p:txBody>
      </p:sp>
      <p:sp>
        <p:nvSpPr>
          <p:cNvPr id="6" name="Espace réservé du numéro de diapositive 5"/>
          <p:cNvSpPr>
            <a:spLocks noGrp="1"/>
          </p:cNvSpPr>
          <p:nvPr>
            <p:ph type="sldNum" sz="quarter" idx="4294967295"/>
          </p:nvPr>
        </p:nvSpPr>
        <p:spPr>
          <a:xfrm>
            <a:off x="6553200" y="6356350"/>
            <a:ext cx="2133600" cy="365125"/>
          </a:xfrm>
          <a:prstGeom prst="rect">
            <a:avLst/>
          </a:prstGeom>
        </p:spPr>
        <p:txBody>
          <a:bodyPr/>
          <a:lstStyle/>
          <a:p>
            <a:fld id="{2A92749B-FE44-4705-8490-24B65C6C5D04}" type="slidenum">
              <a:rPr lang="fr-FR" smtClean="0"/>
              <a:pPr/>
              <a:t>10</a:t>
            </a:fld>
            <a:endParaRPr lang="fr-FR"/>
          </a:p>
        </p:txBody>
      </p:sp>
    </p:spTree>
    <p:extLst>
      <p:ext uri="{BB962C8B-B14F-4D97-AF65-F5344CB8AC3E}">
        <p14:creationId xmlns:p14="http://schemas.microsoft.com/office/powerpoint/2010/main" val="25586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420938"/>
            <a:ext cx="9036050" cy="3744912"/>
          </a:xfrm>
        </p:spPr>
        <p:txBody>
          <a:bodyPr/>
          <a:lstStyle/>
          <a:p>
            <a:pPr eaLnBrk="1" hangingPunct="1">
              <a:defRPr/>
            </a:pPr>
            <a:br>
              <a:rPr lang="fr-FR" altLang="fr-FR" sz="3200" dirty="0">
                <a:solidFill>
                  <a:schemeClr val="accent2"/>
                </a:solidFill>
                <a:effectLst>
                  <a:outerShdw blurRad="38100" dist="38100" dir="2700000" algn="tl">
                    <a:srgbClr val="000000">
                      <a:alpha val="43137"/>
                    </a:srgbClr>
                  </a:outerShdw>
                </a:effectLst>
              </a:rPr>
            </a:br>
            <a:r>
              <a:rPr lang="fr-FR" altLang="fr-FR" sz="3200" dirty="0">
                <a:solidFill>
                  <a:schemeClr val="accent2"/>
                </a:solidFill>
                <a:effectLst>
                  <a:outerShdw blurRad="38100" dist="38100" dir="2700000" algn="tl">
                    <a:srgbClr val="000000">
                      <a:alpha val="43137"/>
                    </a:srgbClr>
                  </a:outerShdw>
                </a:effectLst>
              </a:rPr>
              <a:t>Le contrat défini dans l’accord conventionnel interprofessionnel  </a:t>
            </a:r>
            <a:br>
              <a:rPr lang="fr-FR" altLang="fr-FR" sz="2400" dirty="0">
                <a:solidFill>
                  <a:schemeClr val="accent2"/>
                </a:solidFill>
                <a:effectLst>
                  <a:outerShdw blurRad="38100" dist="38100" dir="2700000" algn="tl">
                    <a:srgbClr val="000000">
                      <a:alpha val="43137"/>
                    </a:srgbClr>
                  </a:outerShdw>
                </a:effectLst>
              </a:rPr>
            </a:br>
            <a:br>
              <a:rPr lang="fr-FR" altLang="fr-FR" sz="2400" i="1" dirty="0">
                <a:solidFill>
                  <a:schemeClr val="accent2"/>
                </a:solidFill>
              </a:rPr>
            </a:br>
            <a:endParaRPr lang="fr-FR" altLang="fr-FR" sz="2400" dirty="0">
              <a:solidFill>
                <a:schemeClr val="accent2"/>
              </a:solidFill>
            </a:endParaRPr>
          </a:p>
        </p:txBody>
      </p:sp>
      <p:sp>
        <p:nvSpPr>
          <p:cNvPr id="4" name="Title 1"/>
          <p:cNvSpPr txBox="1">
            <a:spLocks/>
          </p:cNvSpPr>
          <p:nvPr/>
        </p:nvSpPr>
        <p:spPr bwMode="auto">
          <a:xfrm>
            <a:off x="-12184" y="0"/>
            <a:ext cx="91561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8" tIns="45092" rIns="90178" bIns="45092" anchor="ctr"/>
          <a:lstStyle>
            <a:lvl1pPr algn="ctr" defTabSz="892175" rtl="0" eaLnBrk="0" fontAlgn="base" hangingPunct="0">
              <a:spcBef>
                <a:spcPct val="0"/>
              </a:spcBef>
              <a:spcAft>
                <a:spcPct val="0"/>
              </a:spcAft>
              <a:defRPr sz="2700" b="1">
                <a:solidFill>
                  <a:schemeClr val="bg1"/>
                </a:solidFill>
                <a:latin typeface="+mj-lt"/>
                <a:ea typeface="+mj-ea"/>
                <a:cs typeface="+mj-cs"/>
              </a:defRPr>
            </a:lvl1pPr>
            <a:lvl2pPr algn="ctr" defTabSz="892175" rtl="0" eaLnBrk="0" fontAlgn="base" hangingPunct="0">
              <a:spcBef>
                <a:spcPct val="0"/>
              </a:spcBef>
              <a:spcAft>
                <a:spcPct val="0"/>
              </a:spcAft>
              <a:defRPr sz="2700" b="1">
                <a:solidFill>
                  <a:srgbClr val="0C419A"/>
                </a:solidFill>
                <a:latin typeface="Arial" charset="0"/>
              </a:defRPr>
            </a:lvl2pPr>
            <a:lvl3pPr algn="ctr" defTabSz="892175" rtl="0" eaLnBrk="0" fontAlgn="base" hangingPunct="0">
              <a:spcBef>
                <a:spcPct val="0"/>
              </a:spcBef>
              <a:spcAft>
                <a:spcPct val="0"/>
              </a:spcAft>
              <a:defRPr sz="2700" b="1">
                <a:solidFill>
                  <a:srgbClr val="0C419A"/>
                </a:solidFill>
                <a:latin typeface="Arial" charset="0"/>
              </a:defRPr>
            </a:lvl3pPr>
            <a:lvl4pPr algn="ctr" defTabSz="892175" rtl="0" eaLnBrk="0" fontAlgn="base" hangingPunct="0">
              <a:spcBef>
                <a:spcPct val="0"/>
              </a:spcBef>
              <a:spcAft>
                <a:spcPct val="0"/>
              </a:spcAft>
              <a:defRPr sz="2700" b="1">
                <a:solidFill>
                  <a:srgbClr val="0C419A"/>
                </a:solidFill>
                <a:latin typeface="Arial" charset="0"/>
              </a:defRPr>
            </a:lvl4pPr>
            <a:lvl5pPr algn="ctr" defTabSz="892175" rtl="0" eaLnBrk="0" fontAlgn="base" hangingPunct="0">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a:lstStyle>
          <a:p>
            <a:pPr eaLnBrk="1" hangingPunct="1">
              <a:defRPr/>
            </a:pPr>
            <a:r>
              <a:rPr lang="fr-FR" sz="2400" dirty="0"/>
              <a:t> </a:t>
            </a:r>
          </a:p>
        </p:txBody>
      </p:sp>
    </p:spTree>
    <p:extLst>
      <p:ext uri="{BB962C8B-B14F-4D97-AF65-F5344CB8AC3E}">
        <p14:creationId xmlns:p14="http://schemas.microsoft.com/office/powerpoint/2010/main" val="103549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1. Les CPTS éligibles au contrat ACI</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12</a:t>
            </a:fld>
            <a:endParaRPr lang="fr-FR" altLang="fr-FR" dirty="0">
              <a:solidFill>
                <a:srgbClr val="4993D7"/>
              </a:solidFill>
            </a:endParaRPr>
          </a:p>
        </p:txBody>
      </p:sp>
    </p:spTree>
    <p:extLst>
      <p:ext uri="{BB962C8B-B14F-4D97-AF65-F5344CB8AC3E}">
        <p14:creationId xmlns:p14="http://schemas.microsoft.com/office/powerpoint/2010/main" val="192941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Eligibilité des CPTS au contrat de l’ACI</a:t>
            </a:r>
          </a:p>
        </p:txBody>
      </p:sp>
      <p:sp>
        <p:nvSpPr>
          <p:cNvPr id="3" name="Espace réservé du contenu 2"/>
          <p:cNvSpPr>
            <a:spLocks noGrp="1"/>
          </p:cNvSpPr>
          <p:nvPr>
            <p:ph idx="1"/>
          </p:nvPr>
        </p:nvSpPr>
        <p:spPr>
          <a:xfrm>
            <a:off x="323528" y="548680"/>
            <a:ext cx="8424936" cy="5904656"/>
          </a:xfrm>
        </p:spPr>
        <p:txBody>
          <a:bodyPr/>
          <a:lstStyle/>
          <a:p>
            <a:pPr marL="0" indent="0" algn="just">
              <a:buNone/>
            </a:pPr>
            <a:r>
              <a:rPr lang="fr-FR" sz="1800" dirty="0"/>
              <a:t>Sont éligibles au contrat : </a:t>
            </a:r>
          </a:p>
          <a:p>
            <a:pPr marL="0" indent="0" algn="just">
              <a:buNone/>
            </a:pPr>
            <a:r>
              <a:rPr lang="fr-FR" sz="1800" dirty="0"/>
              <a:t>1/ </a:t>
            </a:r>
            <a:r>
              <a:rPr lang="fr-FR" sz="1800" b="0" dirty="0"/>
              <a:t>les CPTS qui répondent à la </a:t>
            </a:r>
            <a:r>
              <a:rPr lang="fr-FR" sz="1800" dirty="0"/>
              <a:t>définition de l’article L.1434-12 du CSP :</a:t>
            </a:r>
          </a:p>
          <a:p>
            <a:pPr marL="0" indent="0" algn="just">
              <a:buNone/>
            </a:pPr>
            <a:r>
              <a:rPr lang="fr-FR" sz="1600" b="0" dirty="0"/>
              <a:t>« Afin d'assurer une meilleure coordination de leur action et ainsi concourir à la structuration des parcours de santé mentionnés à l'article L. 1411-1 et à la réalisation des objectifs du projet régional de santé mentionné à l'article L. 1434-1, des professionnels de santé peuvent décider de se constituer en communauté professionnelle territoriale de santé, sous réserve pour les professionnels du service de santé des armées de l'autorisation du ministre de la défense.</a:t>
            </a:r>
          </a:p>
          <a:p>
            <a:pPr marL="0" indent="0" algn="just">
              <a:buNone/>
            </a:pPr>
            <a:r>
              <a:rPr lang="fr-FR" sz="1600" b="0" dirty="0"/>
              <a:t>La communauté professionnelle territoriale de santé est composée de professionnels de santé regroupés, le cas échéant, sous la forme d'une ou de plusieurs équipes de soins primaires, d'acteurs assurant des soins de premier ou de deuxième recours, définis, respectivement, aux articles L. 1411-11 et L. 1411-12 et d'acteurs médico-sociaux et sociaux concourant à la réalisation des objectifs du projet régional de santé.</a:t>
            </a:r>
          </a:p>
          <a:p>
            <a:pPr marL="0" indent="0" algn="just">
              <a:buNone/>
            </a:pPr>
            <a:r>
              <a:rPr lang="fr-FR" sz="1600" dirty="0"/>
              <a:t>Les membres de la communauté professionnelle territoriale de santé formalisent, à cet effet, un projet de santé, qu'ils transmettent à l'agence régionale de santé.</a:t>
            </a:r>
          </a:p>
          <a:p>
            <a:pPr marL="0" indent="0" algn="just">
              <a:buNone/>
            </a:pPr>
            <a:r>
              <a:rPr lang="fr-FR" sz="1600" dirty="0"/>
              <a:t>Le projet de santé précise en particulier le territoire d'action de la communauté professionnelle territoriale de santé</a:t>
            </a:r>
            <a:r>
              <a:rPr lang="fr-FR" sz="1600" b="0" dirty="0"/>
              <a:t>.</a:t>
            </a:r>
          </a:p>
          <a:p>
            <a:pPr marL="0" indent="0" algn="just">
              <a:buNone/>
            </a:pPr>
            <a:r>
              <a:rPr lang="fr-FR" sz="1600" dirty="0"/>
              <a:t>Le projet de santé est réputé validé, sauf si le directeur général de l’agence régionale de santé s’y oppose dans un délai de deux mois en se fondant sur l’absence de respect des objectifs du projet régional de santé mentionné à l’article L. 1434-1 ou sur la pertinence du territoire d’action de la communauté professionnelle territoriale de santé.</a:t>
            </a:r>
            <a:r>
              <a:rPr lang="fr-FR" sz="1600" b="0" dirty="0"/>
              <a:t> »</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13</a:t>
            </a:fld>
            <a:endParaRPr lang="fr-FR"/>
          </a:p>
        </p:txBody>
      </p:sp>
    </p:spTree>
    <p:extLst>
      <p:ext uri="{BB962C8B-B14F-4D97-AF65-F5344CB8AC3E}">
        <p14:creationId xmlns:p14="http://schemas.microsoft.com/office/powerpoint/2010/main" val="272938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Eligibilité des CPTS au contrat</a:t>
            </a:r>
          </a:p>
        </p:txBody>
      </p:sp>
      <p:sp>
        <p:nvSpPr>
          <p:cNvPr id="3" name="Espace réservé du contenu 2"/>
          <p:cNvSpPr>
            <a:spLocks noGrp="1"/>
          </p:cNvSpPr>
          <p:nvPr>
            <p:ph idx="1"/>
          </p:nvPr>
        </p:nvSpPr>
        <p:spPr>
          <a:xfrm>
            <a:off x="0" y="620688"/>
            <a:ext cx="9036496" cy="5904656"/>
          </a:xfrm>
        </p:spPr>
        <p:txBody>
          <a:bodyPr/>
          <a:lstStyle/>
          <a:p>
            <a:pPr marL="0" indent="0" algn="just">
              <a:buNone/>
            </a:pPr>
            <a:r>
              <a:rPr lang="fr-FR" sz="2000" b="0" dirty="0"/>
              <a:t>Sont éligibles au contrat : </a:t>
            </a:r>
          </a:p>
          <a:p>
            <a:pPr algn="just"/>
            <a:r>
              <a:rPr lang="fr-FR" sz="2000" b="0" dirty="0"/>
              <a:t>les CPTS qui ont élaboré </a:t>
            </a:r>
            <a:r>
              <a:rPr lang="fr-FR" sz="2000" dirty="0"/>
              <a:t>un projet de santé validé par l’ARS</a:t>
            </a:r>
            <a:r>
              <a:rPr lang="fr-FR" sz="2000" b="0" dirty="0"/>
              <a:t> (la validation pouvant intervenir antérieurement ou postérieurement à la date d’entrée en vigueur de l’ACI</a:t>
            </a:r>
          </a:p>
          <a:p>
            <a:pPr algn="just"/>
            <a:endParaRPr lang="fr-FR" sz="2000" b="0" dirty="0"/>
          </a:p>
          <a:p>
            <a:pPr algn="just"/>
            <a:r>
              <a:rPr lang="fr-FR" sz="2000" b="0" dirty="0"/>
              <a:t>les CPTS ayant un statut juridique répondant aux critères suivants : </a:t>
            </a:r>
          </a:p>
          <a:p>
            <a:pPr marL="0" indent="0" algn="just">
              <a:buNone/>
            </a:pPr>
            <a:r>
              <a:rPr lang="fr-FR" sz="2000" b="0" dirty="0"/>
              <a:t>	- garantie d’une </a:t>
            </a:r>
            <a:r>
              <a:rPr lang="fr-FR" sz="2000" b="0" dirty="0" err="1"/>
              <a:t>pluriprofessionnalité</a:t>
            </a:r>
            <a:endParaRPr lang="fr-FR" sz="2000" b="0" dirty="0"/>
          </a:p>
          <a:p>
            <a:pPr marL="0" indent="0" algn="just">
              <a:buNone/>
            </a:pPr>
            <a:r>
              <a:rPr lang="fr-FR" sz="2000" b="0" dirty="0"/>
              <a:t>	- adhésion possible de personnes physiques &amp; morales</a:t>
            </a:r>
          </a:p>
          <a:p>
            <a:pPr marL="0" indent="0" algn="just">
              <a:buNone/>
            </a:pPr>
            <a:r>
              <a:rPr lang="fr-FR" sz="2000" b="0" dirty="0"/>
              <a:t>	- possibilité de recevoir des financements de l’AM </a:t>
            </a:r>
          </a:p>
          <a:p>
            <a:pPr marL="0" indent="0" algn="just">
              <a:buNone/>
            </a:pPr>
            <a:r>
              <a:rPr lang="fr-FR" sz="2000" b="0" dirty="0"/>
              <a:t>	- adaptations aux missions choisies</a:t>
            </a:r>
          </a:p>
          <a:p>
            <a:pPr marL="0" indent="0" algn="just">
              <a:buNone/>
            </a:pPr>
            <a:r>
              <a:rPr lang="fr-FR" sz="2000" b="0" dirty="0"/>
              <a:t>	- possibilité de recruter du personnel pour le fonctionnement de la mission</a:t>
            </a:r>
          </a:p>
          <a:p>
            <a:pPr marL="0" indent="0" algn="just">
              <a:buNone/>
            </a:pPr>
            <a:endParaRPr lang="fr-FR" sz="2000" b="0" dirty="0"/>
          </a:p>
          <a:p>
            <a:pPr marL="0" indent="0" algn="just">
              <a:buNone/>
            </a:pPr>
            <a:r>
              <a:rPr lang="fr-FR" sz="2000" b="0" dirty="0"/>
              <a:t>A ce stade, le statut juridique qui semble le plus adapté aux CPTS est le statut associatif. (</a:t>
            </a:r>
            <a:r>
              <a:rPr lang="fr-FR" sz="2000" b="0" dirty="0" err="1"/>
              <a:t>cf</a:t>
            </a:r>
            <a:r>
              <a:rPr lang="fr-FR" sz="2000" b="0" dirty="0"/>
              <a:t> infra).</a:t>
            </a:r>
          </a:p>
          <a:p>
            <a:pPr marL="0" indent="0" algn="just">
              <a:buNone/>
            </a:pPr>
            <a:endParaRPr lang="fr-FR" sz="2000" b="0" dirty="0"/>
          </a:p>
          <a:p>
            <a:pPr marL="0" indent="0" algn="just">
              <a:buNone/>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14</a:t>
            </a:fld>
            <a:endParaRPr lang="fr-FR"/>
          </a:p>
        </p:txBody>
      </p:sp>
    </p:spTree>
    <p:extLst>
      <p:ext uri="{BB962C8B-B14F-4D97-AF65-F5344CB8AC3E}">
        <p14:creationId xmlns:p14="http://schemas.microsoft.com/office/powerpoint/2010/main" val="330030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2.1 Les missions des CPTS valorisées dans le cadre de l’ACI</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15</a:t>
            </a:fld>
            <a:endParaRPr lang="fr-FR" altLang="fr-FR" dirty="0">
              <a:solidFill>
                <a:srgbClr val="4993D7"/>
              </a:solidFill>
            </a:endParaRPr>
          </a:p>
        </p:txBody>
      </p:sp>
    </p:spTree>
    <p:extLst>
      <p:ext uri="{BB962C8B-B14F-4D97-AF65-F5344CB8AC3E}">
        <p14:creationId xmlns:p14="http://schemas.microsoft.com/office/powerpoint/2010/main" val="333268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t>Mission prioritaire - Mission en faveur de l’amélioration de l’accès aux soins</a:t>
            </a:r>
          </a:p>
        </p:txBody>
      </p:sp>
      <p:sp>
        <p:nvSpPr>
          <p:cNvPr id="4" name="Espace réservé du numéro de diapositive 3"/>
          <p:cNvSpPr>
            <a:spLocks noGrp="1"/>
          </p:cNvSpPr>
          <p:nvPr>
            <p:ph type="sldNum" sz="quarter" idx="10"/>
          </p:nvPr>
        </p:nvSpPr>
        <p:spPr>
          <a:xfrm>
            <a:off x="8639175" y="6203603"/>
            <a:ext cx="504825" cy="215900"/>
          </a:xfrm>
        </p:spPr>
        <p:txBody>
          <a:bodyPr/>
          <a:lstStyle/>
          <a:p>
            <a:pPr>
              <a:defRPr/>
            </a:pPr>
            <a:fld id="{C3836CD6-8EF6-433F-91A2-C23AF0A81EF0}" type="slidenum">
              <a:rPr lang="fr-FR" smtClean="0"/>
              <a:pPr>
                <a:defRPr/>
              </a:pPr>
              <a:t>16</a:t>
            </a:fld>
            <a:endParaRPr lang="fr-FR"/>
          </a:p>
        </p:txBody>
      </p:sp>
      <p:sp>
        <p:nvSpPr>
          <p:cNvPr id="6" name="ZoneTexte 1"/>
          <p:cNvSpPr txBox="1">
            <a:spLocks noChangeArrowheads="1"/>
          </p:cNvSpPr>
          <p:nvPr/>
        </p:nvSpPr>
        <p:spPr bwMode="auto">
          <a:xfrm>
            <a:off x="258763" y="620688"/>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eaLnBrk="1" hangingPunct="1">
              <a:spcBef>
                <a:spcPct val="0"/>
              </a:spcBef>
              <a:buFontTx/>
              <a:buNone/>
            </a:pPr>
            <a:r>
              <a:rPr lang="fr-FR" altLang="fr-FR" dirty="0">
                <a:solidFill>
                  <a:schemeClr val="tx1"/>
                </a:solidFill>
                <a:latin typeface="Arial" charset="0"/>
              </a:rPr>
              <a:t>3 missions prioritaires  :</a:t>
            </a:r>
          </a:p>
        </p:txBody>
      </p:sp>
      <p:sp>
        <p:nvSpPr>
          <p:cNvPr id="7" name="Rectangle à coins arrondis 6"/>
          <p:cNvSpPr/>
          <p:nvPr/>
        </p:nvSpPr>
        <p:spPr>
          <a:xfrm>
            <a:off x="723900" y="980728"/>
            <a:ext cx="8024813" cy="57606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defRPr/>
            </a:pPr>
            <a:r>
              <a:rPr lang="fr-FR" sz="2000" dirty="0">
                <a:solidFill>
                  <a:schemeClr val="bg1"/>
                </a:solidFill>
                <a:latin typeface="Calibri"/>
              </a:rPr>
              <a:t>1 / Mission en faveur de l’amélioration de l’accès aux soins</a:t>
            </a:r>
          </a:p>
        </p:txBody>
      </p:sp>
      <p:sp>
        <p:nvSpPr>
          <p:cNvPr id="8" name="Rectangle à coins arrondis 7"/>
          <p:cNvSpPr/>
          <p:nvPr/>
        </p:nvSpPr>
        <p:spPr>
          <a:xfrm>
            <a:off x="709613" y="1639913"/>
            <a:ext cx="4013200" cy="961553"/>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t>Faciliter l’accès à un MT</a:t>
            </a:r>
          </a:p>
        </p:txBody>
      </p:sp>
      <p:sp>
        <p:nvSpPr>
          <p:cNvPr id="9" name="Rectangle à coins arrondis 8"/>
          <p:cNvSpPr/>
          <p:nvPr/>
        </p:nvSpPr>
        <p:spPr>
          <a:xfrm>
            <a:off x="4806950" y="1628800"/>
            <a:ext cx="4011613" cy="97266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t>Améliorer la prise en charge des soins non programmés de ville</a:t>
            </a:r>
          </a:p>
        </p:txBody>
      </p:sp>
      <p:sp>
        <p:nvSpPr>
          <p:cNvPr id="10" name="Rectangle à coins arrondis 9"/>
          <p:cNvSpPr/>
          <p:nvPr/>
        </p:nvSpPr>
        <p:spPr>
          <a:xfrm>
            <a:off x="725488" y="3750817"/>
            <a:ext cx="4013200" cy="111804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Recenser les patients à la recherche d’un MT et organiser une réponse à ces patients parmi les médecins de la CPTS</a:t>
            </a:r>
          </a:p>
        </p:txBody>
      </p:sp>
      <p:sp>
        <p:nvSpPr>
          <p:cNvPr id="11" name="Rectangle à coins arrondis 10"/>
          <p:cNvSpPr/>
          <p:nvPr/>
        </p:nvSpPr>
        <p:spPr>
          <a:xfrm>
            <a:off x="4835525" y="3739704"/>
            <a:ext cx="4013200" cy="112915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solidFill>
              </a:rPr>
              <a:t>Proposition d'une organisation visant à permettre la prise en charge le jour-même ou dans les 24 h de la demande d'un patient du territoire en situation d'urgence non vitale</a:t>
            </a:r>
          </a:p>
        </p:txBody>
      </p:sp>
      <p:sp>
        <p:nvSpPr>
          <p:cNvPr id="12" name="Flèche vers le bas 11"/>
          <p:cNvSpPr/>
          <p:nvPr/>
        </p:nvSpPr>
        <p:spPr>
          <a:xfrm>
            <a:off x="2897188" y="2601466"/>
            <a:ext cx="533400" cy="114935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vers le bas 12"/>
          <p:cNvSpPr/>
          <p:nvPr/>
        </p:nvSpPr>
        <p:spPr>
          <a:xfrm>
            <a:off x="5938838" y="2601466"/>
            <a:ext cx="531812" cy="11652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 name="Picture 1" descr="C:\Users\LOISEL-30188\Pictures\Icons ppt\stethosco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425" y="2695129"/>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LOISEL-30188\Pictures\Icons ppt\hospital-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725" y="2695129"/>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à coins arrondis 15"/>
          <p:cNvSpPr/>
          <p:nvPr/>
        </p:nvSpPr>
        <p:spPr>
          <a:xfrm>
            <a:off x="725488" y="4940871"/>
            <a:ext cx="4013200" cy="180049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ctr"/>
            <a:r>
              <a:rPr lang="fr-FR" sz="1400" dirty="0">
                <a:solidFill>
                  <a:srgbClr val="000000"/>
                </a:solidFill>
                <a:latin typeface="+mj-lt"/>
              </a:rPr>
              <a:t>Procédure de recensement des patients à la recherche d'un MT avec analyse du niveau de de priorité de chaque patient au niveau de sa situation (patients ALD / patients de + de 70 ans / patients situation de précarité (AME/CMUC))</a:t>
            </a:r>
          </a:p>
        </p:txBody>
      </p:sp>
      <p:sp>
        <p:nvSpPr>
          <p:cNvPr id="17" name="Rectangle à coins arrondis 16"/>
          <p:cNvSpPr/>
          <p:nvPr/>
        </p:nvSpPr>
        <p:spPr>
          <a:xfrm>
            <a:off x="4891088" y="4940871"/>
            <a:ext cx="4013200" cy="180049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fontAlgn="ctr"/>
            <a:r>
              <a:rPr lang="fr-FR" sz="1300" dirty="0">
                <a:solidFill>
                  <a:srgbClr val="000000"/>
                </a:solidFill>
                <a:latin typeface="+mj-lt"/>
              </a:rPr>
              <a:t>- plages de soins non programmés à ouvrir par les médecins du territoire dans le cadre d'une régulation</a:t>
            </a:r>
            <a:br>
              <a:rPr lang="fr-FR" sz="1300" dirty="0">
                <a:solidFill>
                  <a:srgbClr val="000000"/>
                </a:solidFill>
                <a:latin typeface="+mj-lt"/>
              </a:rPr>
            </a:br>
            <a:r>
              <a:rPr lang="fr-FR" sz="1300" dirty="0">
                <a:solidFill>
                  <a:srgbClr val="000000"/>
                </a:solidFill>
                <a:latin typeface="+mj-lt"/>
              </a:rPr>
              <a:t>- accès simple à des examens de radiologie/biologie</a:t>
            </a:r>
            <a:br>
              <a:rPr lang="fr-FR" sz="1300" dirty="0">
                <a:solidFill>
                  <a:srgbClr val="000000"/>
                </a:solidFill>
                <a:latin typeface="+mj-lt"/>
              </a:rPr>
            </a:br>
            <a:r>
              <a:rPr lang="fr-FR" sz="1300" dirty="0">
                <a:solidFill>
                  <a:srgbClr val="000000"/>
                </a:solidFill>
                <a:latin typeface="+mj-lt"/>
              </a:rPr>
              <a:t>- accès à un second recours</a:t>
            </a:r>
            <a:br>
              <a:rPr lang="fr-FR" sz="1300" dirty="0">
                <a:solidFill>
                  <a:srgbClr val="000000"/>
                </a:solidFill>
                <a:latin typeface="+mj-lt"/>
              </a:rPr>
            </a:br>
            <a:r>
              <a:rPr lang="fr-FR" sz="1300" dirty="0">
                <a:solidFill>
                  <a:srgbClr val="000000"/>
                </a:solidFill>
                <a:latin typeface="+mj-lt"/>
              </a:rPr>
              <a:t>- mise en place de protocoles entre PS </a:t>
            </a:r>
            <a:br>
              <a:rPr lang="fr-FR" sz="1300" dirty="0">
                <a:solidFill>
                  <a:srgbClr val="000000"/>
                </a:solidFill>
                <a:latin typeface="+mj-lt"/>
              </a:rPr>
            </a:br>
            <a:r>
              <a:rPr lang="fr-FR" sz="1300" dirty="0">
                <a:solidFill>
                  <a:srgbClr val="000000"/>
                </a:solidFill>
                <a:latin typeface="+mj-lt"/>
              </a:rPr>
              <a:t>- autres dispositions d'organisation propre aux professionnels du territoire</a:t>
            </a:r>
          </a:p>
        </p:txBody>
      </p:sp>
      <p:sp>
        <p:nvSpPr>
          <p:cNvPr id="18" name="ZoneTexte 17"/>
          <p:cNvSpPr txBox="1"/>
          <p:nvPr/>
        </p:nvSpPr>
        <p:spPr>
          <a:xfrm>
            <a:off x="221903" y="5157192"/>
            <a:ext cx="461665" cy="1477328"/>
          </a:xfrm>
          <a:prstGeom prst="rect">
            <a:avLst/>
          </a:prstGeom>
          <a:solidFill>
            <a:schemeClr val="tx1"/>
          </a:solidFill>
        </p:spPr>
        <p:txBody>
          <a:bodyPr vert="vert270" wrap="square" rtlCol="0">
            <a:spAutoFit/>
          </a:bodyPr>
          <a:lstStyle/>
          <a:p>
            <a:pPr algn="ctr"/>
            <a:r>
              <a:rPr lang="fr-FR" b="1" dirty="0">
                <a:solidFill>
                  <a:schemeClr val="bg1"/>
                </a:solidFill>
              </a:rPr>
              <a:t>Exemples</a:t>
            </a:r>
          </a:p>
        </p:txBody>
      </p:sp>
    </p:spTree>
    <p:extLst>
      <p:ext uri="{BB962C8B-B14F-4D97-AF65-F5344CB8AC3E}">
        <p14:creationId xmlns:p14="http://schemas.microsoft.com/office/powerpoint/2010/main" val="295891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t>Mission prioritaire - Mission en faveur de l’amélioration de l’accès aux soins</a:t>
            </a:r>
          </a:p>
        </p:txBody>
      </p:sp>
      <p:sp>
        <p:nvSpPr>
          <p:cNvPr id="3" name="Espace réservé du contenu 2"/>
          <p:cNvSpPr>
            <a:spLocks noGrp="1"/>
          </p:cNvSpPr>
          <p:nvPr>
            <p:ph idx="1"/>
          </p:nvPr>
        </p:nvSpPr>
        <p:spPr>
          <a:xfrm>
            <a:off x="107504" y="620688"/>
            <a:ext cx="8856984" cy="5904656"/>
          </a:xfrm>
        </p:spPr>
        <p:txBody>
          <a:bodyPr/>
          <a:lstStyle/>
          <a:p>
            <a:pPr marL="0" indent="0" algn="just">
              <a:buNone/>
            </a:pPr>
            <a:r>
              <a:rPr lang="fr-FR" sz="2000" dirty="0"/>
              <a:t>En complément :</a:t>
            </a:r>
          </a:p>
          <a:p>
            <a:pPr marL="0" indent="0" algn="just">
              <a:buNone/>
            </a:pPr>
            <a:r>
              <a:rPr lang="fr-FR" sz="2000" b="0" u="sng" dirty="0"/>
              <a:t>Pour les SNP :</a:t>
            </a:r>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endParaRPr lang="fr-FR" sz="2000" b="0" u="sng" dirty="0"/>
          </a:p>
          <a:p>
            <a:pPr marL="0" indent="0" algn="just">
              <a:buNone/>
            </a:pPr>
            <a:r>
              <a:rPr lang="fr-FR" sz="2000" b="0" u="sng" dirty="0"/>
              <a:t>Développement du recours à la télésanté :</a:t>
            </a:r>
          </a:p>
          <a:p>
            <a:pPr algn="just">
              <a:buFontTx/>
              <a:buChar char="-"/>
            </a:pPr>
            <a:r>
              <a:rPr lang="fr-FR" sz="1400" b="0" dirty="0"/>
              <a:t>La télémédecine n’est pas une mission en tant que telle valorisée dans le contrat mais rappel que les CPTS peuvent constituer une organisation favorisant le recours aux actes de télémédecine ; elles ont vocation à constituer également des organisations territoriales coordonnées qui peuvent répondre aux besoins de soins des patients.</a:t>
            </a:r>
          </a:p>
          <a:p>
            <a:pPr marL="0" indent="0" algn="just">
              <a:buNone/>
            </a:pPr>
            <a:endParaRPr lang="fr-FR" sz="14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17</a:t>
            </a:fld>
            <a:endParaRPr lang="fr-FR"/>
          </a:p>
        </p:txBody>
      </p:sp>
      <p:sp>
        <p:nvSpPr>
          <p:cNvPr id="5" name="ZoneTexte 4"/>
          <p:cNvSpPr txBox="1"/>
          <p:nvPr/>
        </p:nvSpPr>
        <p:spPr>
          <a:xfrm>
            <a:off x="627063" y="1346299"/>
            <a:ext cx="7712075" cy="95410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dirty="0">
                <a:solidFill>
                  <a:schemeClr val="accent6"/>
                </a:solidFill>
              </a:rPr>
              <a:t>Un accompagnement spécifique pour favoriser la prise en charge des soins non programmés :</a:t>
            </a:r>
          </a:p>
          <a:p>
            <a:pPr>
              <a:defRPr/>
            </a:pPr>
            <a:endParaRPr lang="fr-FR" sz="2000" dirty="0">
              <a:solidFill>
                <a:schemeClr val="tx1"/>
              </a:solidFill>
            </a:endParaRPr>
          </a:p>
        </p:txBody>
      </p:sp>
      <p:sp>
        <p:nvSpPr>
          <p:cNvPr id="6" name="Rectangle à coins arrondis 5"/>
          <p:cNvSpPr/>
          <p:nvPr/>
        </p:nvSpPr>
        <p:spPr>
          <a:xfrm>
            <a:off x="246063" y="2112491"/>
            <a:ext cx="4216400" cy="325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solidFill>
                  <a:schemeClr val="tx1"/>
                </a:solidFill>
              </a:rPr>
              <a:t>Possibilité pour la CPTS de mettre en place un dispositif de compensation financière en cas d’éventuelles pertes d’activité liées à l’organisation de soins non programmé pour les </a:t>
            </a:r>
            <a:r>
              <a:rPr lang="fr-FR" sz="1800" u="sng" dirty="0">
                <a:solidFill>
                  <a:schemeClr val="tx1"/>
                </a:solidFill>
              </a:rPr>
              <a:t>PS impliqués dans le dispositif.</a:t>
            </a:r>
          </a:p>
          <a:p>
            <a:pPr algn="ctr">
              <a:defRPr/>
            </a:pPr>
            <a:endParaRPr lang="fr-FR" sz="1800" u="sng" dirty="0">
              <a:solidFill>
                <a:schemeClr val="tx1"/>
              </a:solidFill>
            </a:endParaRPr>
          </a:p>
          <a:p>
            <a:pPr algn="ctr">
              <a:defRPr/>
            </a:pPr>
            <a:r>
              <a:rPr lang="fr-FR" sz="1400" b="0" dirty="0">
                <a:solidFill>
                  <a:schemeClr val="tx1"/>
                </a:solidFill>
              </a:rPr>
              <a:t>Compensation comprise dans la rémunération totale de la mission accès aux soins</a:t>
            </a:r>
          </a:p>
          <a:p>
            <a:pPr algn="ctr">
              <a:defRPr/>
            </a:pPr>
            <a:endParaRPr lang="fr-FR" sz="1800" u="sng" dirty="0">
              <a:solidFill>
                <a:schemeClr val="tx1"/>
              </a:solidFill>
            </a:endParaRPr>
          </a:p>
          <a:p>
            <a:pPr algn="ctr">
              <a:defRPr/>
            </a:pPr>
            <a:endParaRPr lang="fr-FR" sz="1800" u="sng" dirty="0">
              <a:solidFill>
                <a:schemeClr val="tx1"/>
              </a:solidFill>
            </a:endParaRPr>
          </a:p>
        </p:txBody>
      </p:sp>
      <p:sp>
        <p:nvSpPr>
          <p:cNvPr id="7" name="Rectangle à coins arrondis 6"/>
          <p:cNvSpPr/>
          <p:nvPr/>
        </p:nvSpPr>
        <p:spPr>
          <a:xfrm>
            <a:off x="4670425" y="2112491"/>
            <a:ext cx="4216400" cy="32607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solidFill>
                  <a:schemeClr val="tx1"/>
                </a:solidFill>
              </a:rPr>
              <a:t>Possibilité pour la CPTS de mettre en place un dispositif de traitement et d’orientation des demandes de soins non programmés </a:t>
            </a:r>
            <a:r>
              <a:rPr lang="fr-FR" sz="1800" dirty="0">
                <a:solidFill>
                  <a:schemeClr val="tx1"/>
                </a:solidFill>
                <a:sym typeface="Wingdings" panose="05000000000000000000" pitchFamily="2" charset="2"/>
              </a:rPr>
              <a:t> à minima une orientation téléphonique par un personnel formé (enveloppe dédiée et affectation des fonds uniquement pour cette organisation spécifique) </a:t>
            </a:r>
          </a:p>
          <a:p>
            <a:pPr algn="ctr">
              <a:defRPr/>
            </a:pPr>
            <a:endParaRPr lang="fr-FR" sz="1800" u="sng" dirty="0">
              <a:solidFill>
                <a:schemeClr val="tx1"/>
              </a:solidFill>
              <a:sym typeface="Wingdings" panose="05000000000000000000" pitchFamily="2" charset="2"/>
            </a:endParaRPr>
          </a:p>
          <a:p>
            <a:pPr algn="ctr">
              <a:defRPr/>
            </a:pPr>
            <a:endParaRPr lang="fr-FR" sz="1800" u="sng" dirty="0">
              <a:solidFill>
                <a:schemeClr val="tx1"/>
              </a:solidFill>
            </a:endParaRPr>
          </a:p>
        </p:txBody>
      </p:sp>
      <p:sp>
        <p:nvSpPr>
          <p:cNvPr id="8" name="Flèche angle droit à deux pointes 7"/>
          <p:cNvSpPr/>
          <p:nvPr/>
        </p:nvSpPr>
        <p:spPr>
          <a:xfrm rot="13533622">
            <a:off x="3994150" y="1544166"/>
            <a:ext cx="1309688" cy="1274762"/>
          </a:xfrm>
          <a:prstGeom prst="leftUpArrow">
            <a:avLst>
              <a:gd name="adj1" fmla="val 9314"/>
              <a:gd name="adj2" fmla="val 24252"/>
              <a:gd name="adj3" fmla="val 25000"/>
            </a:avLst>
          </a:prstGeom>
          <a:solidFill>
            <a:schemeClr val="bg1">
              <a:lumMod val="7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p>
        </p:txBody>
      </p:sp>
      <p:graphicFrame>
        <p:nvGraphicFramePr>
          <p:cNvPr id="9" name="Tableau 8"/>
          <p:cNvGraphicFramePr>
            <a:graphicFrameLocks noGrp="1"/>
          </p:cNvGraphicFramePr>
          <p:nvPr>
            <p:extLst>
              <p:ext uri="{D42A27DB-BD31-4B8C-83A1-F6EECF244321}">
                <p14:modId xmlns:p14="http://schemas.microsoft.com/office/powerpoint/2010/main" val="284679938"/>
              </p:ext>
            </p:extLst>
          </p:nvPr>
        </p:nvGraphicFramePr>
        <p:xfrm>
          <a:off x="5254625" y="4581128"/>
          <a:ext cx="3048000" cy="534987"/>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08128">
                <a:tc>
                  <a:txBody>
                    <a:bodyPr/>
                    <a:lstStyle/>
                    <a:p>
                      <a:pPr algn="ctr" fontAlgn="ctr"/>
                      <a:r>
                        <a:rPr lang="fr-FR" sz="1000" b="0" i="0" u="none" strike="noStrike">
                          <a:solidFill>
                            <a:srgbClr val="FFFFFF"/>
                          </a:solidFill>
                          <a:effectLst/>
                          <a:latin typeface="Arial"/>
                        </a:rPr>
                        <a:t>Taille 1</a:t>
                      </a:r>
                    </a:p>
                  </a:txBody>
                  <a:tcPr marL="9525" marR="9525" marT="95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000" b="0" i="0" u="none" strike="noStrike">
                          <a:solidFill>
                            <a:srgbClr val="FFFFFF"/>
                          </a:solidFill>
                          <a:effectLst/>
                          <a:latin typeface="Arial"/>
                        </a:rPr>
                        <a:t>Taille 2</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000" b="0" i="0" u="none" strike="noStrike">
                          <a:solidFill>
                            <a:srgbClr val="FFFFFF"/>
                          </a:solidFill>
                          <a:effectLst/>
                          <a:latin typeface="Arial"/>
                        </a:rPr>
                        <a:t>Taille 3</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000" b="0" i="0" u="none" strike="noStrike">
                          <a:solidFill>
                            <a:srgbClr val="FFFFFF"/>
                          </a:solidFill>
                          <a:effectLst/>
                          <a:latin typeface="Arial"/>
                        </a:rPr>
                        <a:t>Taille 4</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326859">
                <a:tc>
                  <a:txBody>
                    <a:bodyPr/>
                    <a:lstStyle/>
                    <a:p>
                      <a:pPr algn="ctr" fontAlgn="ctr"/>
                      <a:r>
                        <a:rPr lang="fr-FR" sz="1000" b="0" i="1" u="none" strike="noStrike">
                          <a:solidFill>
                            <a:srgbClr val="000000"/>
                          </a:solidFill>
                          <a:effectLst/>
                          <a:latin typeface="Times New Roman"/>
                        </a:rPr>
                        <a:t>35 000 €</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1" u="none" strike="noStrike">
                          <a:solidFill>
                            <a:srgbClr val="000000"/>
                          </a:solidFill>
                          <a:effectLst/>
                          <a:latin typeface="Times New Roman"/>
                        </a:rPr>
                        <a:t>45 000 €</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1" u="none" strike="noStrike">
                          <a:solidFill>
                            <a:srgbClr val="000000"/>
                          </a:solidFill>
                          <a:effectLst/>
                          <a:latin typeface="Times New Roman"/>
                        </a:rPr>
                        <a:t>55 000 €</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1" u="none" strike="noStrike" dirty="0">
                          <a:solidFill>
                            <a:srgbClr val="000000"/>
                          </a:solidFill>
                          <a:effectLst/>
                          <a:latin typeface="Times New Roman"/>
                        </a:rPr>
                        <a:t>70 000 €</a:t>
                      </a:r>
                    </a:p>
                  </a:txBody>
                  <a:tcPr marL="9525" marR="9525" marT="95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94950127"/>
              </p:ext>
            </p:extLst>
          </p:nvPr>
        </p:nvGraphicFramePr>
        <p:xfrm>
          <a:off x="830263" y="4869160"/>
          <a:ext cx="3048000" cy="40005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38125">
                <a:tc>
                  <a:txBody>
                    <a:bodyPr/>
                    <a:lstStyle/>
                    <a:p>
                      <a:pPr algn="ctr" fontAlgn="ctr"/>
                      <a:r>
                        <a:rPr lang="fr-FR" sz="1000" b="0" i="0" u="none" strike="noStrike" dirty="0">
                          <a:solidFill>
                            <a:srgbClr val="FFFFFF"/>
                          </a:solidFill>
                          <a:effectLst/>
                          <a:latin typeface="Arial"/>
                        </a:rPr>
                        <a:t>Taille 1</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000" b="0" i="0" u="none" strike="noStrike">
                          <a:solidFill>
                            <a:srgbClr val="FFFFFF"/>
                          </a:solidFill>
                          <a:effectLst/>
                          <a:latin typeface="Arial"/>
                        </a:rPr>
                        <a:t>Taille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000" b="0" i="0" u="none" strike="noStrike">
                          <a:solidFill>
                            <a:srgbClr val="FFFFFF"/>
                          </a:solidFill>
                          <a:effectLst/>
                          <a:latin typeface="Arial"/>
                        </a:rPr>
                        <a:t>Taille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000" b="0" i="0" u="none" strike="noStrike">
                          <a:solidFill>
                            <a:srgbClr val="FFFFFF"/>
                          </a:solidFill>
                          <a:effectLst/>
                          <a:latin typeface="Arial"/>
                        </a:rPr>
                        <a:t>Taille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0">
                <a:tc>
                  <a:txBody>
                    <a:bodyPr/>
                    <a:lstStyle/>
                    <a:p>
                      <a:pPr algn="ctr" fontAlgn="ctr"/>
                      <a:r>
                        <a:rPr lang="fr-FR" sz="1000" b="0" i="1" u="none" strike="noStrike">
                          <a:solidFill>
                            <a:srgbClr val="000000"/>
                          </a:solidFill>
                          <a:effectLst/>
                          <a:latin typeface="Times New Roman"/>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1" u="none" strike="noStrike">
                          <a:solidFill>
                            <a:srgbClr val="000000"/>
                          </a:solidFill>
                          <a:effectLst/>
                          <a:latin typeface="Times New Roman"/>
                        </a:rPr>
                        <a:t>12 000 €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1" u="none" strike="noStrike" dirty="0">
                          <a:solidFill>
                            <a:srgbClr val="000000"/>
                          </a:solidFill>
                          <a:effectLst/>
                          <a:latin typeface="Times New Roman"/>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1" u="none" strike="noStrike" dirty="0">
                          <a:solidFill>
                            <a:srgbClr val="000000"/>
                          </a:solidFill>
                          <a:effectLst/>
                          <a:latin typeface="Times New Roman"/>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983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t>Mission prioritaire - Mission en faveur de l’amélioration de l’accès aux soins</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18</a:t>
            </a:fld>
            <a:endParaRPr lang="fr-FR"/>
          </a:p>
        </p:txBody>
      </p:sp>
      <p:sp>
        <p:nvSpPr>
          <p:cNvPr id="3" name="ZoneTexte 2"/>
          <p:cNvSpPr txBox="1"/>
          <p:nvPr/>
        </p:nvSpPr>
        <p:spPr>
          <a:xfrm>
            <a:off x="395536" y="1124744"/>
            <a:ext cx="8352928" cy="2585323"/>
          </a:xfrm>
          <a:prstGeom prst="rect">
            <a:avLst/>
          </a:prstGeom>
          <a:noFill/>
        </p:spPr>
        <p:txBody>
          <a:bodyPr wrap="square" rtlCol="0">
            <a:spAutoFit/>
          </a:bodyPr>
          <a:lstStyle/>
          <a:p>
            <a:pPr algn="just"/>
            <a:r>
              <a:rPr lang="fr-FR" b="1" dirty="0"/>
              <a:t>L’exemple d’une CPTS concernant la mission Accès aux soins - soins non programmés :</a:t>
            </a:r>
          </a:p>
          <a:p>
            <a:pPr algn="just"/>
            <a:endParaRPr lang="fr-FR" dirty="0"/>
          </a:p>
          <a:p>
            <a:pPr algn="just"/>
            <a:r>
              <a:rPr lang="fr-FR" dirty="0"/>
              <a:t>Après s’être rencontrés au sein de la CPTS, les MK ont identifié qu’ils réalisaient tous des gardes chaque week-end, notamment pour les bébés nécessitant de la kiné respiratoire </a:t>
            </a:r>
            <a:r>
              <a:rPr lang="fr-FR" dirty="0">
                <a:sym typeface="Wingdings" panose="05000000000000000000" pitchFamily="2" charset="2"/>
              </a:rPr>
              <a:t> ils ont monté un projet de tour de garde sur le territoire.</a:t>
            </a:r>
          </a:p>
          <a:p>
            <a:pPr algn="just"/>
            <a:endParaRPr lang="fr-FR" dirty="0">
              <a:sym typeface="Wingdings" panose="05000000000000000000" pitchFamily="2" charset="2"/>
            </a:endParaRPr>
          </a:p>
          <a:p>
            <a:pPr algn="just"/>
            <a:endParaRPr lang="fr-FR" dirty="0"/>
          </a:p>
          <a:p>
            <a:endParaRPr lang="fr-FR" dirty="0"/>
          </a:p>
        </p:txBody>
      </p:sp>
      <p:sp>
        <p:nvSpPr>
          <p:cNvPr id="5" name="Rectangle à coins arrondis 4"/>
          <p:cNvSpPr/>
          <p:nvPr/>
        </p:nvSpPr>
        <p:spPr bwMode="auto">
          <a:xfrm>
            <a:off x="395536" y="3068960"/>
            <a:ext cx="3816424" cy="316835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latin typeface="Arial" charset="0"/>
              </a:rPr>
              <a:t>Avantages patients :</a:t>
            </a: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1" i="0" u="sng" strike="noStrike" cap="none" normalizeH="0" baseline="0" dirty="0">
              <a:ln>
                <a:noFill/>
              </a:ln>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La présence avérée d’un professionnel</a:t>
            </a:r>
            <a:r>
              <a:rPr kumimoji="0" lang="fr-FR" sz="1600" b="0" i="0" u="none" strike="noStrike" cap="none" normalizeH="0" dirty="0">
                <a:ln>
                  <a:noFill/>
                </a:ln>
                <a:solidFill>
                  <a:srgbClr val="0C419A"/>
                </a:solidFill>
                <a:effectLst/>
                <a:latin typeface="Arial" charset="0"/>
              </a:rPr>
              <a:t> capable d’assurer les urgences pendant le weekend</a:t>
            </a: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baseline="0" dirty="0">
                <a:solidFill>
                  <a:srgbClr val="0C419A"/>
                </a:solidFill>
                <a:latin typeface="Arial" charset="0"/>
              </a:rPr>
              <a:t>L’hôpital connaissant</a:t>
            </a:r>
            <a:r>
              <a:rPr lang="fr-FR" sz="1600" dirty="0">
                <a:solidFill>
                  <a:srgbClr val="0C419A"/>
                </a:solidFill>
                <a:latin typeface="Arial" charset="0"/>
              </a:rPr>
              <a:t> le dispositif est plus enclin à faire sortir les patients le weekend</a:t>
            </a:r>
            <a:endParaRPr kumimoji="0" lang="fr-FR" sz="1600" b="0" i="0" u="none" strike="noStrike" cap="none" normalizeH="0" baseline="0" dirty="0">
              <a:ln>
                <a:noFill/>
              </a:ln>
              <a:solidFill>
                <a:srgbClr val="0C419A"/>
              </a:solidFill>
              <a:effectLst/>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sp>
        <p:nvSpPr>
          <p:cNvPr id="6" name="Rectangle à coins arrondis 5"/>
          <p:cNvSpPr/>
          <p:nvPr/>
        </p:nvSpPr>
        <p:spPr bwMode="auto">
          <a:xfrm>
            <a:off x="4602028" y="3068960"/>
            <a:ext cx="4074428" cy="315285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effectLst/>
                <a:latin typeface="Arial" charset="0"/>
              </a:rPr>
              <a:t>Avantages professionnels</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Libération du temps personnel les weekends (garde 1 weekend sur 5 et</a:t>
            </a:r>
            <a:r>
              <a:rPr kumimoji="0" lang="fr-FR" sz="1600" b="0" i="0" u="none" strike="noStrike" cap="none" normalizeH="0" dirty="0">
                <a:ln>
                  <a:noFill/>
                </a:ln>
                <a:solidFill>
                  <a:srgbClr val="0C419A"/>
                </a:solidFill>
                <a:effectLst/>
                <a:latin typeface="Arial" charset="0"/>
              </a:rPr>
              <a:t> non plus tous les week</a:t>
            </a:r>
            <a:r>
              <a:rPr lang="fr-FR" sz="1600" dirty="0">
                <a:solidFill>
                  <a:srgbClr val="0C419A"/>
                </a:solidFill>
                <a:latin typeface="Arial" charset="0"/>
              </a:rPr>
              <a:t>-</a:t>
            </a:r>
            <a:r>
              <a:rPr kumimoji="0" lang="fr-FR" sz="1600" b="0" i="0" u="none" strike="noStrike" cap="none" normalizeH="0" dirty="0">
                <a:ln>
                  <a:noFill/>
                </a:ln>
                <a:solidFill>
                  <a:srgbClr val="0C419A"/>
                </a:solidFill>
                <a:effectLst/>
                <a:latin typeface="Arial" charset="0"/>
              </a:rPr>
              <a:t>ends</a:t>
            </a:r>
            <a:r>
              <a:rPr kumimoji="0" lang="fr-FR" sz="1600" b="0" i="0" u="none" strike="noStrike" cap="none" normalizeH="0" baseline="0" dirty="0">
                <a:ln>
                  <a:noFill/>
                </a:ln>
                <a:solidFill>
                  <a:srgbClr val="0C419A"/>
                </a:solidFill>
                <a:effectLst/>
                <a:latin typeface="Arial" charset="0"/>
              </a:rPr>
              <a:t>)</a:t>
            </a:r>
            <a:endParaRPr kumimoji="0" lang="fr-FR" sz="1600" b="0" i="0" u="none" strike="noStrike" cap="none" normalizeH="0" dirty="0">
              <a:ln>
                <a:noFill/>
              </a:ln>
              <a:solidFill>
                <a:srgbClr val="0C419A"/>
              </a:solidFill>
              <a:effectLst/>
              <a:latin typeface="Arial" charset="0"/>
            </a:endParaRPr>
          </a:p>
          <a:p>
            <a:pPr marL="285750" indent="-285750" algn="ctr" defTabSz="1042988" eaLnBrk="0" fontAlgn="base" hangingPunct="0">
              <a:spcBef>
                <a:spcPct val="0"/>
              </a:spcBef>
              <a:spcAft>
                <a:spcPct val="0"/>
              </a:spcAft>
              <a:buFontTx/>
              <a:buChar char="-"/>
            </a:pPr>
            <a:r>
              <a:rPr lang="fr-FR" sz="1600" baseline="0" dirty="0">
                <a:solidFill>
                  <a:srgbClr val="0C419A"/>
                </a:solidFill>
                <a:latin typeface="Arial" charset="0"/>
              </a:rPr>
              <a:t>Meilleure</a:t>
            </a:r>
            <a:r>
              <a:rPr lang="fr-FR" sz="1600" dirty="0">
                <a:solidFill>
                  <a:srgbClr val="0C419A"/>
                </a:solidFill>
                <a:latin typeface="Arial" charset="0"/>
              </a:rPr>
              <a:t> prise en charge des patients</a:t>
            </a:r>
          </a:p>
          <a:p>
            <a:pPr marL="285750" indent="-285750" algn="ctr" defTabSz="1042988" eaLnBrk="0" fontAlgn="base" hangingPunct="0">
              <a:spcBef>
                <a:spcPct val="0"/>
              </a:spcBef>
              <a:spcAft>
                <a:spcPct val="0"/>
              </a:spcAft>
              <a:buFontTx/>
              <a:buChar char="-"/>
            </a:pPr>
            <a:r>
              <a:rPr lang="fr-FR" sz="1600" dirty="0">
                <a:solidFill>
                  <a:srgbClr val="0C419A"/>
                </a:solidFill>
                <a:latin typeface="Arial" charset="0"/>
              </a:rPr>
              <a:t>Meilleure articulation ville-</a:t>
            </a:r>
            <a:r>
              <a:rPr lang="fr-FR" sz="1600" dirty="0" err="1">
                <a:solidFill>
                  <a:srgbClr val="0C419A"/>
                </a:solidFill>
                <a:latin typeface="Arial" charset="0"/>
              </a:rPr>
              <a:t>hopital</a:t>
            </a:r>
            <a:endParaRPr lang="fr-FR" sz="1600" dirty="0">
              <a:solidFill>
                <a:srgbClr val="0C419A"/>
              </a:solidFill>
              <a:latin typeface="Arial" charset="0"/>
            </a:endParaRPr>
          </a:p>
          <a:p>
            <a:pPr marL="285750" indent="-285750" algn="ctr" defTabSz="1042988" eaLnBrk="0" fontAlgn="base" hangingPunct="0">
              <a:spcBef>
                <a:spcPct val="0"/>
              </a:spcBef>
              <a:spcAft>
                <a:spcPct val="0"/>
              </a:spcAft>
              <a:buFontTx/>
              <a:buChar char="-"/>
            </a:pPr>
            <a:r>
              <a:rPr kumimoji="0" lang="fr-FR" sz="1600" b="0" i="0" u="none" strike="noStrike" cap="none" normalizeH="0" baseline="0" dirty="0">
                <a:ln>
                  <a:noFill/>
                </a:ln>
                <a:solidFill>
                  <a:srgbClr val="0C419A"/>
                </a:solidFill>
                <a:effectLst/>
                <a:latin typeface="Arial" charset="0"/>
              </a:rPr>
              <a:t>Travail ensemble</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pic>
        <p:nvPicPr>
          <p:cNvPr id="1026" name="Picture 2" descr="C:\Users\LOISEL-30188\Pictures\Icons ppt\do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929">
            <a:off x="7903160" y="323265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OISEL-30188\Pictures\Icons ppt\pat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7801">
            <a:off x="605957" y="3229608"/>
            <a:ext cx="657383" cy="65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1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solidFill>
                  <a:schemeClr val="accent6"/>
                </a:solidFill>
              </a:rPr>
              <a:t>Mission prioritaire - Mission en faveur de l’amélioration de l’accès aux soins</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19</a:t>
            </a:fld>
            <a:endParaRPr lang="fr-FR"/>
          </a:p>
        </p:txBody>
      </p:sp>
      <p:sp>
        <p:nvSpPr>
          <p:cNvPr id="3" name="ZoneTexte 2"/>
          <p:cNvSpPr txBox="1"/>
          <p:nvPr/>
        </p:nvSpPr>
        <p:spPr>
          <a:xfrm>
            <a:off x="871214" y="675134"/>
            <a:ext cx="7877250" cy="4247317"/>
          </a:xfrm>
          <a:prstGeom prst="rect">
            <a:avLst/>
          </a:prstGeom>
          <a:noFill/>
        </p:spPr>
        <p:txBody>
          <a:bodyPr wrap="square" rtlCol="0">
            <a:spAutoFit/>
          </a:bodyPr>
          <a:lstStyle/>
          <a:p>
            <a:pPr algn="just"/>
            <a:r>
              <a:rPr lang="fr-FR" b="1" dirty="0"/>
              <a:t>Le projet d’une CPTS concernant la mission Accès aux soins – Accès aux MT et soins non programmés :</a:t>
            </a:r>
          </a:p>
          <a:p>
            <a:pPr algn="just"/>
            <a:endParaRPr lang="fr-FR" dirty="0"/>
          </a:p>
          <a:p>
            <a:pPr algn="just"/>
            <a:r>
              <a:rPr lang="fr-FR" b="1" dirty="0"/>
              <a:t>1/ Accès à un médecin traitant : </a:t>
            </a:r>
          </a:p>
          <a:p>
            <a:pPr algn="just"/>
            <a:r>
              <a:rPr lang="fr-FR" u="sng" dirty="0">
                <a:sym typeface="Wingdings" panose="05000000000000000000" pitchFamily="2" charset="2"/>
              </a:rPr>
              <a:t>Diagnostic territorial :</a:t>
            </a:r>
          </a:p>
          <a:p>
            <a:pPr marL="285750" indent="-285750" algn="just">
              <a:buFontTx/>
              <a:buChar char="-"/>
            </a:pPr>
            <a:r>
              <a:rPr lang="fr-FR" dirty="0">
                <a:sym typeface="Wingdings" panose="05000000000000000000" pitchFamily="2" charset="2"/>
              </a:rPr>
              <a:t>Le territoire compte 13 600 sans MT (dont 5711 ayant déclaré un MT qui n’exerce plus et 865 ayant un MT fictif)</a:t>
            </a:r>
          </a:p>
          <a:p>
            <a:pPr marL="285750" indent="-285750" algn="just">
              <a:buFontTx/>
              <a:buChar char="-"/>
            </a:pPr>
            <a:r>
              <a:rPr lang="fr-FR" dirty="0">
                <a:sym typeface="Wingdings" panose="05000000000000000000" pitchFamily="2" charset="2"/>
              </a:rPr>
              <a:t>20% de patients CMUC n’ont pas déclaré de MT (vs 12,4% à l’échelle du département)</a:t>
            </a:r>
          </a:p>
          <a:p>
            <a:pPr algn="just"/>
            <a:r>
              <a:rPr lang="fr-FR" u="sng" dirty="0">
                <a:sym typeface="Wingdings" panose="05000000000000000000" pitchFamily="2" charset="2"/>
              </a:rPr>
              <a:t>Objectif : </a:t>
            </a:r>
            <a:r>
              <a:rPr lang="fr-FR" dirty="0">
                <a:sym typeface="Wingdings" panose="05000000000000000000" pitchFamily="2" charset="2"/>
              </a:rPr>
              <a:t>réduction du nombre de patients sans MT </a:t>
            </a:r>
          </a:p>
          <a:p>
            <a:pPr algn="just"/>
            <a:r>
              <a:rPr lang="fr-FR" u="sng" dirty="0">
                <a:sym typeface="Wingdings" panose="05000000000000000000" pitchFamily="2" charset="2"/>
              </a:rPr>
              <a:t>Mise en œuvre : </a:t>
            </a:r>
            <a:r>
              <a:rPr lang="fr-FR" dirty="0">
                <a:sym typeface="Wingdings" panose="05000000000000000000" pitchFamily="2" charset="2"/>
              </a:rPr>
              <a:t>Recensement et démarchage des MT du territoire et leur volonté/capacité à prendre des patients sans MT.</a:t>
            </a:r>
          </a:p>
          <a:p>
            <a:pPr algn="just"/>
            <a:endParaRPr lang="fr-FR" dirty="0">
              <a:sym typeface="Wingdings" panose="05000000000000000000" pitchFamily="2" charset="2"/>
            </a:endParaRPr>
          </a:p>
          <a:p>
            <a:pPr algn="just"/>
            <a:endParaRPr lang="fr-FR" dirty="0"/>
          </a:p>
          <a:p>
            <a:endParaRPr lang="fr-FR" dirty="0"/>
          </a:p>
        </p:txBody>
      </p:sp>
      <p:sp>
        <p:nvSpPr>
          <p:cNvPr id="5" name="Rectangle à coins arrondis 4"/>
          <p:cNvSpPr/>
          <p:nvPr/>
        </p:nvSpPr>
        <p:spPr bwMode="auto">
          <a:xfrm>
            <a:off x="424136" y="4149081"/>
            <a:ext cx="3816424" cy="2440521"/>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latin typeface="Arial" charset="0"/>
              </a:rPr>
              <a:t>Avantages patients :</a:t>
            </a: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1" i="0" u="sng" strike="noStrike" cap="none" normalizeH="0" baseline="0" dirty="0">
              <a:ln>
                <a:noFill/>
              </a:ln>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Accès à un MT =</a:t>
            </a:r>
            <a:r>
              <a:rPr kumimoji="0" lang="fr-FR" sz="1600" b="0" i="0" u="none" strike="noStrike" cap="none" normalizeH="0" dirty="0">
                <a:ln>
                  <a:noFill/>
                </a:ln>
                <a:solidFill>
                  <a:srgbClr val="0C419A"/>
                </a:solidFill>
                <a:effectLst/>
                <a:latin typeface="Arial" charset="0"/>
              </a:rPr>
              <a:t> s</a:t>
            </a:r>
            <a:r>
              <a:rPr kumimoji="0" lang="fr-FR" sz="1600" b="0" i="0" u="none" strike="noStrike" cap="none" normalizeH="0" baseline="0" dirty="0">
                <a:ln>
                  <a:noFill/>
                </a:ln>
                <a:solidFill>
                  <a:srgbClr val="0C419A"/>
                </a:solidFill>
                <a:effectLst/>
                <a:latin typeface="Arial" charset="0"/>
              </a:rPr>
              <a:t>uivi au long cours et coordination</a:t>
            </a:r>
            <a:r>
              <a:rPr kumimoji="0" lang="fr-FR" sz="1600" b="0" i="0" u="none" strike="noStrike" cap="none" normalizeH="0" dirty="0">
                <a:ln>
                  <a:noFill/>
                </a:ln>
                <a:solidFill>
                  <a:srgbClr val="0C419A"/>
                </a:solidFill>
                <a:effectLst/>
                <a:latin typeface="Arial" charset="0"/>
              </a:rPr>
              <a:t> des soins</a:t>
            </a: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baseline="0" dirty="0">
                <a:solidFill>
                  <a:srgbClr val="0C419A"/>
                </a:solidFill>
                <a:latin typeface="Arial" charset="0"/>
              </a:rPr>
              <a:t>Respect du parcours de soins</a:t>
            </a:r>
            <a:endParaRPr kumimoji="0" lang="fr-FR" sz="1600" b="0" i="0" u="none" strike="noStrike" cap="none" normalizeH="0" baseline="0" dirty="0">
              <a:ln>
                <a:noFill/>
              </a:ln>
              <a:solidFill>
                <a:srgbClr val="0C419A"/>
              </a:solidFill>
              <a:effectLst/>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sp>
        <p:nvSpPr>
          <p:cNvPr id="6" name="Rectangle à coins arrondis 5"/>
          <p:cNvSpPr/>
          <p:nvPr/>
        </p:nvSpPr>
        <p:spPr bwMode="auto">
          <a:xfrm>
            <a:off x="4602028" y="4149081"/>
            <a:ext cx="4290452" cy="2592287"/>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effectLst/>
                <a:latin typeface="Arial" charset="0"/>
              </a:rPr>
              <a:t>Avantages professionnels</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r>
              <a:rPr lang="fr-FR" sz="1600" dirty="0">
                <a:solidFill>
                  <a:srgbClr val="0C419A"/>
                </a:solidFill>
                <a:latin typeface="Arial" charset="0"/>
              </a:rPr>
              <a:t>- Meilleure répartition des flux de patients (« moins confrontés individuellement à la pression des patients »)</a:t>
            </a: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Meilleure</a:t>
            </a:r>
            <a:r>
              <a:rPr kumimoji="0" lang="fr-FR" sz="1600" b="0" i="0" u="none" strike="noStrike" cap="none" normalizeH="0" dirty="0">
                <a:ln>
                  <a:noFill/>
                </a:ln>
                <a:solidFill>
                  <a:srgbClr val="0C419A"/>
                </a:solidFill>
                <a:effectLst/>
                <a:latin typeface="Arial" charset="0"/>
              </a:rPr>
              <a:t> répartition des patients entre les PS d’un territoire</a:t>
            </a: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baseline="0" dirty="0">
                <a:solidFill>
                  <a:srgbClr val="0C419A"/>
                </a:solidFill>
                <a:latin typeface="Arial" charset="0"/>
              </a:rPr>
              <a:t>Augmentation</a:t>
            </a:r>
            <a:r>
              <a:rPr lang="fr-FR" sz="1600" dirty="0">
                <a:solidFill>
                  <a:srgbClr val="0C419A"/>
                </a:solidFill>
                <a:latin typeface="Arial" charset="0"/>
              </a:rPr>
              <a:t> de sa patientèle de référence dans le calcul des rémunérations forfaitaires</a:t>
            </a:r>
            <a:endParaRPr kumimoji="0" lang="fr-FR" sz="1600" b="0" i="0" u="none" strike="noStrike" cap="none" normalizeH="0" baseline="0" dirty="0">
              <a:ln>
                <a:noFill/>
              </a:ln>
              <a:solidFill>
                <a:srgbClr val="0C419A"/>
              </a:solidFill>
              <a:effectLst/>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pic>
        <p:nvPicPr>
          <p:cNvPr id="1026" name="Picture 2" descr="C:\Users\LOISEL-30188\Pictures\Icons ppt\do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929">
            <a:off x="8047176" y="425459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OISEL-30188\Pictures\Icons ppt\pat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7801">
            <a:off x="542523" y="4627192"/>
            <a:ext cx="657383" cy="657383"/>
          </a:xfrm>
          <a:prstGeom prst="rect">
            <a:avLst/>
          </a:prstGeom>
          <a:noFill/>
          <a:extLst>
            <a:ext uri="{909E8E84-426E-40DD-AFC4-6F175D3DCCD1}">
              <a14:hiddenFill xmlns:a14="http://schemas.microsoft.com/office/drawing/2010/main">
                <a:solidFill>
                  <a:srgbClr val="FFFFFF"/>
                </a:solidFill>
              </a14:hiddenFill>
            </a:ext>
          </a:extLst>
        </p:spPr>
      </p:pic>
      <p:sp>
        <p:nvSpPr>
          <p:cNvPr id="12" name="Chevron 11"/>
          <p:cNvSpPr/>
          <p:nvPr/>
        </p:nvSpPr>
        <p:spPr bwMode="auto">
          <a:xfrm rot="5400000">
            <a:off x="118478" y="3140968"/>
            <a:ext cx="576064" cy="576064"/>
          </a:xfrm>
          <a:prstGeom prst="chevron">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3" name="Pentagone 12"/>
          <p:cNvSpPr/>
          <p:nvPr/>
        </p:nvSpPr>
        <p:spPr bwMode="auto">
          <a:xfrm rot="5400000">
            <a:off x="-277566" y="2307389"/>
            <a:ext cx="1368152" cy="587038"/>
          </a:xfrm>
          <a:prstGeom prst="homePlate">
            <a:avLst/>
          </a:prstGeom>
          <a:solidFill>
            <a:schemeClr val="accent6"/>
          </a:solidFill>
          <a:ln/>
        </p:spPr>
        <p:style>
          <a:lnRef idx="2">
            <a:schemeClr val="accent4"/>
          </a:lnRef>
          <a:fillRef idx="1">
            <a:schemeClr val="lt1"/>
          </a:fillRef>
          <a:effectRef idx="0">
            <a:schemeClr val="accent4"/>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4" name="Chevron 13"/>
          <p:cNvSpPr/>
          <p:nvPr/>
        </p:nvSpPr>
        <p:spPr bwMode="auto">
          <a:xfrm rot="5400000">
            <a:off x="123965" y="3573016"/>
            <a:ext cx="576064" cy="576064"/>
          </a:xfrm>
          <a:prstGeom prst="chevron">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Tree>
    <p:extLst>
      <p:ext uri="{BB962C8B-B14F-4D97-AF65-F5344CB8AC3E}">
        <p14:creationId xmlns:p14="http://schemas.microsoft.com/office/powerpoint/2010/main" val="165613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420938"/>
            <a:ext cx="9036050" cy="3744912"/>
          </a:xfrm>
        </p:spPr>
        <p:txBody>
          <a:bodyPr/>
          <a:lstStyle/>
          <a:p>
            <a:pPr eaLnBrk="1" hangingPunct="1">
              <a:defRPr/>
            </a:pPr>
            <a:br>
              <a:rPr lang="fr-FR" altLang="fr-FR" sz="3200" dirty="0">
                <a:solidFill>
                  <a:schemeClr val="accent2"/>
                </a:solidFill>
                <a:effectLst>
                  <a:outerShdw blurRad="38100" dist="38100" dir="2700000" algn="tl">
                    <a:srgbClr val="000000">
                      <a:alpha val="43137"/>
                    </a:srgbClr>
                  </a:outerShdw>
                </a:effectLst>
              </a:rPr>
            </a:br>
            <a:r>
              <a:rPr lang="fr-FR" altLang="fr-FR" sz="3200" dirty="0">
                <a:solidFill>
                  <a:schemeClr val="accent2"/>
                </a:solidFill>
                <a:effectLst>
                  <a:outerShdw blurRad="38100" dist="38100" dir="2700000" algn="tl">
                    <a:srgbClr val="000000">
                      <a:alpha val="43137"/>
                    </a:srgbClr>
                  </a:outerShdw>
                </a:effectLst>
              </a:rPr>
              <a:t>Le contexte du déploiement des CPTS </a:t>
            </a:r>
            <a:br>
              <a:rPr lang="fr-FR" altLang="fr-FR" sz="2400" dirty="0">
                <a:solidFill>
                  <a:schemeClr val="accent2"/>
                </a:solidFill>
                <a:effectLst>
                  <a:outerShdw blurRad="38100" dist="38100" dir="2700000" algn="tl">
                    <a:srgbClr val="000000">
                      <a:alpha val="43137"/>
                    </a:srgbClr>
                  </a:outerShdw>
                </a:effectLst>
              </a:rPr>
            </a:br>
            <a:br>
              <a:rPr lang="fr-FR" altLang="fr-FR" sz="2400" i="1" dirty="0">
                <a:solidFill>
                  <a:schemeClr val="accent2"/>
                </a:solidFill>
              </a:rPr>
            </a:br>
            <a:endParaRPr lang="fr-FR" altLang="fr-FR" sz="2400" dirty="0">
              <a:solidFill>
                <a:schemeClr val="accent2"/>
              </a:solidFill>
            </a:endParaRPr>
          </a:p>
        </p:txBody>
      </p:sp>
      <p:sp>
        <p:nvSpPr>
          <p:cNvPr id="4" name="Title 1"/>
          <p:cNvSpPr txBox="1">
            <a:spLocks/>
          </p:cNvSpPr>
          <p:nvPr/>
        </p:nvSpPr>
        <p:spPr bwMode="auto">
          <a:xfrm>
            <a:off x="-12184" y="0"/>
            <a:ext cx="915618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8" tIns="45092" rIns="90178" bIns="45092" anchor="ctr"/>
          <a:lstStyle>
            <a:lvl1pPr algn="ctr" defTabSz="892175" rtl="0" eaLnBrk="0" fontAlgn="base" hangingPunct="0">
              <a:spcBef>
                <a:spcPct val="0"/>
              </a:spcBef>
              <a:spcAft>
                <a:spcPct val="0"/>
              </a:spcAft>
              <a:defRPr sz="2700" b="1">
                <a:solidFill>
                  <a:schemeClr val="bg1"/>
                </a:solidFill>
                <a:latin typeface="+mj-lt"/>
                <a:ea typeface="+mj-ea"/>
                <a:cs typeface="+mj-cs"/>
              </a:defRPr>
            </a:lvl1pPr>
            <a:lvl2pPr algn="ctr" defTabSz="892175" rtl="0" eaLnBrk="0" fontAlgn="base" hangingPunct="0">
              <a:spcBef>
                <a:spcPct val="0"/>
              </a:spcBef>
              <a:spcAft>
                <a:spcPct val="0"/>
              </a:spcAft>
              <a:defRPr sz="2700" b="1">
                <a:solidFill>
                  <a:srgbClr val="0C419A"/>
                </a:solidFill>
                <a:latin typeface="Arial" charset="0"/>
              </a:defRPr>
            </a:lvl2pPr>
            <a:lvl3pPr algn="ctr" defTabSz="892175" rtl="0" eaLnBrk="0" fontAlgn="base" hangingPunct="0">
              <a:spcBef>
                <a:spcPct val="0"/>
              </a:spcBef>
              <a:spcAft>
                <a:spcPct val="0"/>
              </a:spcAft>
              <a:defRPr sz="2700" b="1">
                <a:solidFill>
                  <a:srgbClr val="0C419A"/>
                </a:solidFill>
                <a:latin typeface="Arial" charset="0"/>
              </a:defRPr>
            </a:lvl3pPr>
            <a:lvl4pPr algn="ctr" defTabSz="892175" rtl="0" eaLnBrk="0" fontAlgn="base" hangingPunct="0">
              <a:spcBef>
                <a:spcPct val="0"/>
              </a:spcBef>
              <a:spcAft>
                <a:spcPct val="0"/>
              </a:spcAft>
              <a:defRPr sz="2700" b="1">
                <a:solidFill>
                  <a:srgbClr val="0C419A"/>
                </a:solidFill>
                <a:latin typeface="Arial" charset="0"/>
              </a:defRPr>
            </a:lvl4pPr>
            <a:lvl5pPr algn="ctr" defTabSz="892175" rtl="0" eaLnBrk="0" fontAlgn="base" hangingPunct="0">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a:lstStyle>
          <a:p>
            <a:pPr eaLnBrk="1" hangingPunct="1">
              <a:defRPr/>
            </a:pPr>
            <a:r>
              <a:rPr lang="fr-FR" sz="2400" dirty="0"/>
              <a:t> </a:t>
            </a:r>
          </a:p>
        </p:txBody>
      </p:sp>
    </p:spTree>
    <p:extLst>
      <p:ext uri="{BB962C8B-B14F-4D97-AF65-F5344CB8AC3E}">
        <p14:creationId xmlns:p14="http://schemas.microsoft.com/office/powerpoint/2010/main" val="110184241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solidFill>
                  <a:schemeClr val="accent6"/>
                </a:solidFill>
              </a:rPr>
              <a:t>Mission prioritaire - Mission en faveur de l’amélioration de l’accès aux soins</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20</a:t>
            </a:fld>
            <a:endParaRPr lang="fr-FR"/>
          </a:p>
        </p:txBody>
      </p:sp>
      <p:sp>
        <p:nvSpPr>
          <p:cNvPr id="3" name="ZoneTexte 2"/>
          <p:cNvSpPr txBox="1"/>
          <p:nvPr/>
        </p:nvSpPr>
        <p:spPr>
          <a:xfrm>
            <a:off x="251520" y="614879"/>
            <a:ext cx="8496944" cy="1523494"/>
          </a:xfrm>
          <a:prstGeom prst="rect">
            <a:avLst/>
          </a:prstGeom>
          <a:noFill/>
        </p:spPr>
        <p:txBody>
          <a:bodyPr wrap="square" rtlCol="0">
            <a:spAutoFit/>
          </a:bodyPr>
          <a:lstStyle/>
          <a:p>
            <a:pPr algn="just"/>
            <a:r>
              <a:rPr lang="fr-FR" sz="1600" b="1" dirty="0"/>
              <a:t>Le projet d’une CPTS concernant la mission Accès aux soins – Accès aux MT et soins non programmés :</a:t>
            </a:r>
          </a:p>
          <a:p>
            <a:pPr algn="just"/>
            <a:endParaRPr lang="fr-FR" sz="900" dirty="0"/>
          </a:p>
          <a:p>
            <a:pPr algn="just"/>
            <a:r>
              <a:rPr lang="fr-FR" sz="1600" b="1" dirty="0"/>
              <a:t>2/ Soins non programmés : </a:t>
            </a:r>
            <a:r>
              <a:rPr lang="fr-FR" sz="1600" dirty="0"/>
              <a:t>recours à du télé-secrétariat pour désengorger les urgences</a:t>
            </a:r>
            <a:endParaRPr lang="fr-FR" sz="1600" dirty="0">
              <a:sym typeface="Wingdings" panose="05000000000000000000" pitchFamily="2" charset="2"/>
            </a:endParaRPr>
          </a:p>
          <a:p>
            <a:pPr algn="just"/>
            <a:endParaRPr lang="fr-FR" dirty="0"/>
          </a:p>
          <a:p>
            <a:endParaRPr lang="fr-FR" dirty="0"/>
          </a:p>
        </p:txBody>
      </p:sp>
      <p:sp>
        <p:nvSpPr>
          <p:cNvPr id="5" name="Rectangle à coins arrondis 4"/>
          <p:cNvSpPr/>
          <p:nvPr/>
        </p:nvSpPr>
        <p:spPr bwMode="auto">
          <a:xfrm>
            <a:off x="5724128" y="1708558"/>
            <a:ext cx="2952328" cy="2154586"/>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latin typeface="Arial" charset="0"/>
              </a:rPr>
              <a:t>Avantages patients :</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dirty="0">
                <a:solidFill>
                  <a:srgbClr val="0C419A"/>
                </a:solidFill>
                <a:latin typeface="Arial" charset="0"/>
              </a:rPr>
              <a:t>Réponse rapide à une demande de soins urgente</a:t>
            </a: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Réduction de l’attente aux urgences</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sp>
        <p:nvSpPr>
          <p:cNvPr id="6" name="Rectangle à coins arrondis 5"/>
          <p:cNvSpPr/>
          <p:nvPr/>
        </p:nvSpPr>
        <p:spPr bwMode="auto">
          <a:xfrm>
            <a:off x="5796136" y="4149080"/>
            <a:ext cx="2880320" cy="244052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effectLst/>
                <a:latin typeface="Arial" charset="0"/>
              </a:rPr>
              <a:t>Avantages professionnels</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dirty="0">
                <a:solidFill>
                  <a:srgbClr val="0C419A"/>
                </a:solidFill>
                <a:latin typeface="Arial" charset="0"/>
              </a:rPr>
              <a:t>Transmission d’infos si son patient a eu un recours à une consultation en urgence</a:t>
            </a: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pic>
        <p:nvPicPr>
          <p:cNvPr id="1026" name="Picture 2" descr="C:\Users\LOISEL-30188\Pictures\Icons ppt\do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929">
            <a:off x="8055510" y="4322760"/>
            <a:ext cx="471748" cy="4717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OISEL-30188\Pictures\Icons ppt\pat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7801">
            <a:off x="5759875" y="1930698"/>
            <a:ext cx="468944" cy="4689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51520" y="1844824"/>
            <a:ext cx="5112568"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Appel d’un patient au SAMU</a:t>
            </a:r>
          </a:p>
        </p:txBody>
      </p:sp>
      <p:sp>
        <p:nvSpPr>
          <p:cNvPr id="15" name="Rectangle 14"/>
          <p:cNvSpPr/>
          <p:nvPr/>
        </p:nvSpPr>
        <p:spPr bwMode="auto">
          <a:xfrm>
            <a:off x="251520" y="2276872"/>
            <a:ext cx="3528392"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Identification d’une urgence vitale</a:t>
            </a:r>
          </a:p>
        </p:txBody>
      </p:sp>
      <p:sp>
        <p:nvSpPr>
          <p:cNvPr id="16" name="Rectangle 15"/>
          <p:cNvSpPr/>
          <p:nvPr/>
        </p:nvSpPr>
        <p:spPr bwMode="auto">
          <a:xfrm>
            <a:off x="251520" y="2708920"/>
            <a:ext cx="3528392"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Identification d’une urgence vitale nécessitant</a:t>
            </a:r>
            <a:r>
              <a:rPr kumimoji="0" lang="fr-FR" sz="1100" b="0" i="0" u="none" strike="noStrike" cap="none" normalizeH="0" dirty="0">
                <a:ln>
                  <a:noFill/>
                </a:ln>
                <a:effectLst/>
                <a:latin typeface="Arial" charset="0"/>
              </a:rPr>
              <a:t> un conseil</a:t>
            </a:r>
            <a:endParaRPr kumimoji="0" lang="fr-FR" sz="1100" b="0" i="0" u="none" strike="noStrike" cap="none" normalizeH="0" baseline="0" dirty="0">
              <a:ln>
                <a:noFill/>
              </a:ln>
              <a:effectLst/>
              <a:latin typeface="Arial" charset="0"/>
            </a:endParaRPr>
          </a:p>
        </p:txBody>
      </p:sp>
      <p:sp>
        <p:nvSpPr>
          <p:cNvPr id="17" name="Rectangle 16"/>
          <p:cNvSpPr/>
          <p:nvPr/>
        </p:nvSpPr>
        <p:spPr bwMode="auto">
          <a:xfrm>
            <a:off x="262236" y="3140968"/>
            <a:ext cx="5101852"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Identification d’une urgence vitale nécessitant</a:t>
            </a:r>
            <a:r>
              <a:rPr kumimoji="0" lang="fr-FR" sz="1100" b="0" i="0" u="none" strike="noStrike" cap="none" normalizeH="0" dirty="0">
                <a:ln>
                  <a:noFill/>
                </a:ln>
                <a:effectLst/>
                <a:latin typeface="Arial" charset="0"/>
              </a:rPr>
              <a:t> une consultation</a:t>
            </a:r>
            <a:endParaRPr kumimoji="0" lang="fr-FR" sz="1100" b="0" i="0" u="none" strike="noStrike" cap="none" normalizeH="0" baseline="0" dirty="0">
              <a:ln>
                <a:noFill/>
              </a:ln>
              <a:effectLst/>
              <a:latin typeface="Arial" charset="0"/>
            </a:endParaRPr>
          </a:p>
        </p:txBody>
      </p:sp>
      <p:sp>
        <p:nvSpPr>
          <p:cNvPr id="18" name="Rectangle 17"/>
          <p:cNvSpPr/>
          <p:nvPr/>
        </p:nvSpPr>
        <p:spPr bwMode="auto">
          <a:xfrm>
            <a:off x="262236" y="3649216"/>
            <a:ext cx="5101852" cy="427856"/>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Transfert des données du patients</a:t>
            </a:r>
            <a:r>
              <a:rPr kumimoji="0" lang="fr-FR" sz="1100" b="0" i="0" u="none" strike="noStrike" cap="none" normalizeH="0" dirty="0">
                <a:ln>
                  <a:noFill/>
                </a:ln>
                <a:effectLst/>
                <a:latin typeface="Arial" charset="0"/>
              </a:rPr>
              <a:t> et de la communication vers la plateforme de </a:t>
            </a:r>
            <a:r>
              <a:rPr kumimoji="0" lang="fr-FR" sz="1100" b="0" i="0" u="none" strike="noStrike" cap="none" normalizeH="0" dirty="0" err="1">
                <a:ln>
                  <a:noFill/>
                </a:ln>
                <a:effectLst/>
                <a:latin typeface="Arial" charset="0"/>
              </a:rPr>
              <a:t>télésecrétariat</a:t>
            </a:r>
            <a:endParaRPr kumimoji="0" lang="fr-FR" sz="1100" b="0" i="0" u="none" strike="noStrike" cap="none" normalizeH="0" baseline="0" dirty="0">
              <a:ln>
                <a:noFill/>
              </a:ln>
              <a:effectLst/>
              <a:latin typeface="Arial" charset="0"/>
            </a:endParaRPr>
          </a:p>
        </p:txBody>
      </p:sp>
      <p:sp>
        <p:nvSpPr>
          <p:cNvPr id="19" name="Rectangle 18"/>
          <p:cNvSpPr/>
          <p:nvPr/>
        </p:nvSpPr>
        <p:spPr bwMode="auto">
          <a:xfrm>
            <a:off x="262236" y="4185528"/>
            <a:ext cx="5101852"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Patient communique le</a:t>
            </a:r>
            <a:r>
              <a:rPr kumimoji="0" lang="fr-FR" sz="1100" b="0" i="0" u="none" strike="noStrike" cap="none" normalizeH="0" dirty="0">
                <a:ln>
                  <a:noFill/>
                </a:ln>
                <a:effectLst/>
                <a:latin typeface="Arial" charset="0"/>
              </a:rPr>
              <a:t> nom de son MT</a:t>
            </a:r>
            <a:endParaRPr kumimoji="0" lang="fr-FR" sz="1100" b="0" i="0" u="none" strike="noStrike" cap="none" normalizeH="0" baseline="0" dirty="0">
              <a:ln>
                <a:noFill/>
              </a:ln>
              <a:effectLst/>
              <a:latin typeface="Arial" charset="0"/>
            </a:endParaRPr>
          </a:p>
        </p:txBody>
      </p:sp>
      <p:sp>
        <p:nvSpPr>
          <p:cNvPr id="20" name="Rectangle 19"/>
          <p:cNvSpPr/>
          <p:nvPr/>
        </p:nvSpPr>
        <p:spPr bwMode="auto">
          <a:xfrm>
            <a:off x="251520" y="4697968"/>
            <a:ext cx="1584176"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MT dispo</a:t>
            </a:r>
          </a:p>
        </p:txBody>
      </p:sp>
      <p:sp>
        <p:nvSpPr>
          <p:cNvPr id="21" name="Rectangle 20"/>
          <p:cNvSpPr/>
          <p:nvPr/>
        </p:nvSpPr>
        <p:spPr bwMode="auto">
          <a:xfrm>
            <a:off x="1988096" y="4697968"/>
            <a:ext cx="1647800"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MT ou ESP non dispo</a:t>
            </a:r>
          </a:p>
        </p:txBody>
      </p:sp>
      <p:sp>
        <p:nvSpPr>
          <p:cNvPr id="22" name="Rectangle 21"/>
          <p:cNvSpPr/>
          <p:nvPr/>
        </p:nvSpPr>
        <p:spPr bwMode="auto">
          <a:xfrm>
            <a:off x="3779912" y="4709636"/>
            <a:ext cx="1584176"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Absence de MT</a:t>
            </a:r>
          </a:p>
        </p:txBody>
      </p:sp>
      <p:sp>
        <p:nvSpPr>
          <p:cNvPr id="23" name="Rectangle 22"/>
          <p:cNvSpPr/>
          <p:nvPr/>
        </p:nvSpPr>
        <p:spPr bwMode="auto">
          <a:xfrm>
            <a:off x="251520" y="6309320"/>
            <a:ext cx="5112568"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MT et SAMU reçoivent un message l’informant des détail</a:t>
            </a:r>
            <a:r>
              <a:rPr lang="fr-FR" sz="1100" dirty="0">
                <a:latin typeface="Arial" charset="0"/>
              </a:rPr>
              <a:t>s de la consultation du patient</a:t>
            </a:r>
            <a:endParaRPr kumimoji="0" lang="fr-FR" sz="1100" b="0" i="0" u="none" strike="noStrike" cap="none" normalizeH="0" baseline="0" dirty="0">
              <a:ln>
                <a:noFill/>
              </a:ln>
              <a:effectLst/>
              <a:latin typeface="Arial" charset="0"/>
            </a:endParaRPr>
          </a:p>
        </p:txBody>
      </p:sp>
      <p:sp>
        <p:nvSpPr>
          <p:cNvPr id="24" name="Rectangle 23"/>
          <p:cNvSpPr/>
          <p:nvPr/>
        </p:nvSpPr>
        <p:spPr bwMode="auto">
          <a:xfrm>
            <a:off x="251520" y="5210408"/>
            <a:ext cx="1584176" cy="954896"/>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RDV de soins non programmés est proposé</a:t>
            </a:r>
          </a:p>
        </p:txBody>
      </p:sp>
      <p:sp>
        <p:nvSpPr>
          <p:cNvPr id="25" name="Rectangle 24"/>
          <p:cNvSpPr/>
          <p:nvPr/>
        </p:nvSpPr>
        <p:spPr bwMode="auto">
          <a:xfrm>
            <a:off x="1988096" y="5229200"/>
            <a:ext cx="1647800" cy="936104"/>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RDV de soins non programmés est proposé en fonction de</a:t>
            </a:r>
            <a:r>
              <a:rPr kumimoji="0" lang="fr-FR" sz="1100" b="0" i="0" u="none" strike="noStrike" cap="none" normalizeH="0" dirty="0">
                <a:ln>
                  <a:noFill/>
                </a:ln>
                <a:effectLst/>
                <a:latin typeface="Arial" charset="0"/>
              </a:rPr>
              <a:t> la distance et de la localisation du patient</a:t>
            </a:r>
            <a:endParaRPr kumimoji="0" lang="fr-FR" sz="1100" b="0" i="0" u="none" strike="noStrike" cap="none" normalizeH="0" baseline="0" dirty="0">
              <a:ln>
                <a:noFill/>
              </a:ln>
              <a:effectLst/>
              <a:latin typeface="Arial" charset="0"/>
            </a:endParaRPr>
          </a:p>
        </p:txBody>
      </p:sp>
      <p:sp>
        <p:nvSpPr>
          <p:cNvPr id="26" name="Rectangle 25"/>
          <p:cNvSpPr/>
          <p:nvPr/>
        </p:nvSpPr>
        <p:spPr bwMode="auto">
          <a:xfrm>
            <a:off x="3851920" y="5157192"/>
            <a:ext cx="1512168" cy="1008112"/>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Proposer</a:t>
            </a:r>
            <a:r>
              <a:rPr kumimoji="0" lang="fr-FR" sz="1100" b="0" i="0" u="none" strike="noStrike" cap="none" normalizeH="0" dirty="0">
                <a:ln>
                  <a:noFill/>
                </a:ln>
                <a:effectLst/>
                <a:latin typeface="Arial" charset="0"/>
              </a:rPr>
              <a:t> au patient un MT</a:t>
            </a:r>
            <a:endParaRPr kumimoji="0" lang="fr-FR" sz="1100" b="0" i="0" u="none" strike="noStrike" cap="none" normalizeH="0" baseline="0" dirty="0">
              <a:ln>
                <a:noFill/>
              </a:ln>
              <a:effectLst/>
              <a:latin typeface="Arial" charset="0"/>
            </a:endParaRPr>
          </a:p>
        </p:txBody>
      </p:sp>
      <p:sp>
        <p:nvSpPr>
          <p:cNvPr id="27" name="Rectangle 26"/>
          <p:cNvSpPr/>
          <p:nvPr/>
        </p:nvSpPr>
        <p:spPr bwMode="auto">
          <a:xfrm>
            <a:off x="3851920" y="2276872"/>
            <a:ext cx="1512168"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Identification d’une urgence vitale</a:t>
            </a:r>
          </a:p>
        </p:txBody>
      </p:sp>
      <p:sp>
        <p:nvSpPr>
          <p:cNvPr id="28" name="Rectangle 27"/>
          <p:cNvSpPr/>
          <p:nvPr/>
        </p:nvSpPr>
        <p:spPr bwMode="auto">
          <a:xfrm>
            <a:off x="3851920" y="2708920"/>
            <a:ext cx="1512168" cy="360040"/>
          </a:xfrm>
          <a:prstGeom prst="rect">
            <a:avLst/>
          </a:prstGeom>
          <a:solidFill>
            <a:schemeClr val="bg2">
              <a:lumMod val="60000"/>
              <a:lumOff val="40000"/>
            </a:schemeClr>
          </a:solidFill>
          <a:ln>
            <a:no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effectLst/>
                <a:latin typeface="Arial" charset="0"/>
              </a:rPr>
              <a:t>Identification d’une urgence vitale</a:t>
            </a:r>
          </a:p>
        </p:txBody>
      </p:sp>
      <p:cxnSp>
        <p:nvCxnSpPr>
          <p:cNvPr id="9" name="Connecteur droit avec flèche 8"/>
          <p:cNvCxnSpPr/>
          <p:nvPr/>
        </p:nvCxnSpPr>
        <p:spPr bwMode="auto">
          <a:xfrm>
            <a:off x="2555776" y="2132856"/>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2" name="Connecteur droit avec flèche 31"/>
          <p:cNvCxnSpPr/>
          <p:nvPr/>
        </p:nvCxnSpPr>
        <p:spPr bwMode="auto">
          <a:xfrm>
            <a:off x="2555776" y="3429000"/>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3" name="Connecteur droit avec flèche 32"/>
          <p:cNvCxnSpPr/>
          <p:nvPr/>
        </p:nvCxnSpPr>
        <p:spPr bwMode="auto">
          <a:xfrm>
            <a:off x="2555776" y="4005064"/>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4" name="Connecteur droit avec flèche 33"/>
          <p:cNvCxnSpPr/>
          <p:nvPr/>
        </p:nvCxnSpPr>
        <p:spPr bwMode="auto">
          <a:xfrm>
            <a:off x="1043608" y="4509120"/>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5" name="Connecteur droit avec flèche 34"/>
          <p:cNvCxnSpPr/>
          <p:nvPr/>
        </p:nvCxnSpPr>
        <p:spPr bwMode="auto">
          <a:xfrm>
            <a:off x="2771800" y="4509120"/>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6" name="Connecteur droit avec flèche 35"/>
          <p:cNvCxnSpPr/>
          <p:nvPr/>
        </p:nvCxnSpPr>
        <p:spPr bwMode="auto">
          <a:xfrm>
            <a:off x="4644008" y="4509120"/>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7" name="Connecteur droit avec flèche 36"/>
          <p:cNvCxnSpPr/>
          <p:nvPr/>
        </p:nvCxnSpPr>
        <p:spPr bwMode="auto">
          <a:xfrm>
            <a:off x="4644008" y="5013176"/>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8" name="Connecteur droit avec flèche 37"/>
          <p:cNvCxnSpPr/>
          <p:nvPr/>
        </p:nvCxnSpPr>
        <p:spPr bwMode="auto">
          <a:xfrm>
            <a:off x="2771800" y="5013176"/>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9" name="Connecteur droit avec flèche 38"/>
          <p:cNvCxnSpPr/>
          <p:nvPr/>
        </p:nvCxnSpPr>
        <p:spPr bwMode="auto">
          <a:xfrm>
            <a:off x="1043608" y="5013176"/>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0" name="Connecteur droit avec flèche 39"/>
          <p:cNvCxnSpPr/>
          <p:nvPr/>
        </p:nvCxnSpPr>
        <p:spPr bwMode="auto">
          <a:xfrm>
            <a:off x="1043608" y="6093296"/>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1" name="Connecteur droit avec flèche 40"/>
          <p:cNvCxnSpPr/>
          <p:nvPr/>
        </p:nvCxnSpPr>
        <p:spPr bwMode="auto">
          <a:xfrm>
            <a:off x="2771800" y="6093296"/>
            <a:ext cx="0" cy="216024"/>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2" name="Connecteur droit avec flèche 41"/>
          <p:cNvCxnSpPr/>
          <p:nvPr/>
        </p:nvCxnSpPr>
        <p:spPr bwMode="auto">
          <a:xfrm flipH="1">
            <a:off x="3635896" y="5661248"/>
            <a:ext cx="216024"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4" name="Connecteur droit avec flèche 43"/>
          <p:cNvCxnSpPr/>
          <p:nvPr/>
        </p:nvCxnSpPr>
        <p:spPr bwMode="auto">
          <a:xfrm>
            <a:off x="3707904" y="2420888"/>
            <a:ext cx="243061"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46" name="Connecteur droit avec flèche 45"/>
          <p:cNvCxnSpPr/>
          <p:nvPr/>
        </p:nvCxnSpPr>
        <p:spPr bwMode="auto">
          <a:xfrm>
            <a:off x="3707904" y="2852936"/>
            <a:ext cx="243061" cy="0"/>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2754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t>Mission prioritaire - Mission en faveur des parcours pluri-professionnels et prévention</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21</a:t>
            </a:fld>
            <a:endParaRPr lang="fr-FR"/>
          </a:p>
        </p:txBody>
      </p:sp>
      <p:sp>
        <p:nvSpPr>
          <p:cNvPr id="5" name="ZoneTexte 1"/>
          <p:cNvSpPr txBox="1">
            <a:spLocks noChangeArrowheads="1"/>
          </p:cNvSpPr>
          <p:nvPr/>
        </p:nvSpPr>
        <p:spPr bwMode="auto">
          <a:xfrm>
            <a:off x="271866" y="692696"/>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eaLnBrk="1" hangingPunct="1">
              <a:spcBef>
                <a:spcPct val="0"/>
              </a:spcBef>
              <a:buFontTx/>
              <a:buNone/>
            </a:pPr>
            <a:r>
              <a:rPr lang="fr-FR" altLang="fr-FR" dirty="0">
                <a:solidFill>
                  <a:schemeClr val="tx1"/>
                </a:solidFill>
                <a:latin typeface="Arial" charset="0"/>
              </a:rPr>
              <a:t>3 missions prioritaires :</a:t>
            </a:r>
          </a:p>
        </p:txBody>
      </p:sp>
      <p:sp>
        <p:nvSpPr>
          <p:cNvPr id="6" name="Rectangle à coins arrondis 5"/>
          <p:cNvSpPr/>
          <p:nvPr/>
        </p:nvSpPr>
        <p:spPr>
          <a:xfrm>
            <a:off x="477838" y="1124744"/>
            <a:ext cx="4011612" cy="12144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t>2 / Parcours pluri-professionnels autour du patient</a:t>
            </a:r>
          </a:p>
        </p:txBody>
      </p:sp>
      <p:sp>
        <p:nvSpPr>
          <p:cNvPr id="7" name="Rectangle à coins arrondis 6"/>
          <p:cNvSpPr/>
          <p:nvPr/>
        </p:nvSpPr>
        <p:spPr>
          <a:xfrm>
            <a:off x="4806950" y="1124744"/>
            <a:ext cx="4011613" cy="1214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t>3 / Actions territoriales de prévention</a:t>
            </a:r>
          </a:p>
        </p:txBody>
      </p:sp>
      <p:sp>
        <p:nvSpPr>
          <p:cNvPr id="9" name="Rectangle à coins arrondis 8"/>
          <p:cNvSpPr/>
          <p:nvPr/>
        </p:nvSpPr>
        <p:spPr>
          <a:xfrm>
            <a:off x="493713" y="3933056"/>
            <a:ext cx="4011612" cy="20162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Proposition de parcours répondant aux besoins des territoires notamment pour améliorer la prise en charge et le suivi des patients (éviter les ruptures de parcours et favoriser le maintien à domicile notamment) : patients complexes, handicapés, personnes âgées, etc.</a:t>
            </a:r>
          </a:p>
        </p:txBody>
      </p:sp>
      <p:sp>
        <p:nvSpPr>
          <p:cNvPr id="10" name="Rectangle à coins arrondis 9"/>
          <p:cNvSpPr/>
          <p:nvPr/>
        </p:nvSpPr>
        <p:spPr>
          <a:xfrm>
            <a:off x="4835525" y="3861048"/>
            <a:ext cx="4013200" cy="17478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solidFill>
              </a:rPr>
              <a:t>Définition d'actions de prévention, dépistage et promotion de la santé les plus pertinentes à développer au regard des besoins du territoire et pour lesquelles la dimension de prise en charge pluri-professionnelle constitue un gage de réussite</a:t>
            </a:r>
          </a:p>
        </p:txBody>
      </p:sp>
      <p:sp>
        <p:nvSpPr>
          <p:cNvPr id="11" name="Flèche vers le bas 10"/>
          <p:cNvSpPr/>
          <p:nvPr/>
        </p:nvSpPr>
        <p:spPr>
          <a:xfrm>
            <a:off x="2817813" y="2276872"/>
            <a:ext cx="533400" cy="16097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vers le bas 11"/>
          <p:cNvSpPr/>
          <p:nvPr/>
        </p:nvSpPr>
        <p:spPr>
          <a:xfrm>
            <a:off x="6089650" y="2276872"/>
            <a:ext cx="531813" cy="162083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3" name="Picture 1" descr="C:\Users\LOISEL-30188\Pictures\Icons ppt\networ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2564904"/>
            <a:ext cx="10588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LOISEL-30188\Pictures\Icons ppt\syri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2492896"/>
            <a:ext cx="1182688"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3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t>Mission prioritaire - Mission en faveur des parcours pluri-professionnels et prévention </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22</a:t>
            </a:fld>
            <a:endParaRPr lang="fr-FR"/>
          </a:p>
        </p:txBody>
      </p:sp>
      <p:sp>
        <p:nvSpPr>
          <p:cNvPr id="8" name="Espace réservé du numéro de diapositive 3"/>
          <p:cNvSpPr txBox="1">
            <a:spLocks/>
          </p:cNvSpPr>
          <p:nvPr/>
        </p:nvSpPr>
        <p:spPr>
          <a:xfrm>
            <a:off x="8639175" y="6381452"/>
            <a:ext cx="504825" cy="215900"/>
          </a:xfrm>
          <a:prstGeom prst="rect">
            <a:avLst/>
          </a:prstGeom>
        </p:spPr>
        <p:txBody>
          <a:bodyPr/>
          <a:lstStyle>
            <a:defPPr>
              <a:defRPr lang="fr-FR"/>
            </a:defPPr>
            <a:lvl1pPr marL="0" algn="l" defTabSz="914400" rtl="0" eaLnBrk="1" latinLnBrk="0" hangingPunct="1">
              <a:spcBef>
                <a:spcPct val="20000"/>
              </a:spcBef>
              <a:defRPr sz="1200" b="0" kern="1200">
                <a:solidFill>
                  <a:srgbClr val="4993D7"/>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3836CD6-8EF6-433F-91A2-C23AF0A81EF0}" type="slidenum">
              <a:rPr lang="fr-FR" smtClean="0"/>
              <a:pPr>
                <a:defRPr/>
              </a:pPr>
              <a:t>22</a:t>
            </a:fld>
            <a:endParaRPr lang="fr-FR"/>
          </a:p>
        </p:txBody>
      </p:sp>
      <p:sp>
        <p:nvSpPr>
          <p:cNvPr id="9" name="ZoneTexte 8"/>
          <p:cNvSpPr txBox="1"/>
          <p:nvPr/>
        </p:nvSpPr>
        <p:spPr>
          <a:xfrm>
            <a:off x="827584" y="692696"/>
            <a:ext cx="8208912" cy="3993401"/>
          </a:xfrm>
          <a:prstGeom prst="rect">
            <a:avLst/>
          </a:prstGeom>
          <a:noFill/>
        </p:spPr>
        <p:txBody>
          <a:bodyPr wrap="square" rtlCol="0">
            <a:spAutoFit/>
          </a:bodyPr>
          <a:lstStyle/>
          <a:p>
            <a:pPr algn="just"/>
            <a:r>
              <a:rPr lang="fr-FR" b="1" dirty="0"/>
              <a:t>Le projet d’une CPTS concernant la mission Parcours :</a:t>
            </a:r>
          </a:p>
          <a:p>
            <a:pPr algn="just"/>
            <a:endParaRPr lang="fr-FR" dirty="0"/>
          </a:p>
          <a:p>
            <a:pPr algn="just"/>
            <a:r>
              <a:rPr lang="fr-FR" u="sng" dirty="0"/>
              <a:t>Phase de diagnostic du territoire </a:t>
            </a:r>
            <a:r>
              <a:rPr lang="fr-FR" dirty="0"/>
              <a:t>: des difficultés d’accès aux soins en addictologie ont été relevées par les acteurs du territoire.</a:t>
            </a:r>
          </a:p>
          <a:p>
            <a:pPr algn="just"/>
            <a:endParaRPr lang="fr-FR" sz="1050" dirty="0"/>
          </a:p>
          <a:p>
            <a:pPr algn="just"/>
            <a:r>
              <a:rPr lang="fr-FR" u="sng" dirty="0"/>
              <a:t>Objectif souhaité par la CPTS</a:t>
            </a:r>
            <a:r>
              <a:rPr lang="fr-FR" dirty="0"/>
              <a:t>: répondre aux difficultés liées aux réalités géographiques du territoire en matière de transport, d’isolement, d’équipement.</a:t>
            </a:r>
          </a:p>
          <a:p>
            <a:pPr algn="just"/>
            <a:endParaRPr lang="fr-FR" sz="1100" dirty="0"/>
          </a:p>
          <a:p>
            <a:pPr algn="just"/>
            <a:r>
              <a:rPr lang="fr-FR" u="sng" dirty="0"/>
              <a:t>Mise en œuvre : </a:t>
            </a:r>
            <a:r>
              <a:rPr lang="fr-FR" dirty="0"/>
              <a:t>équipe </a:t>
            </a:r>
            <a:r>
              <a:rPr lang="fr-FR" dirty="0" err="1"/>
              <a:t>pluripro</a:t>
            </a:r>
            <a:r>
              <a:rPr lang="fr-FR" dirty="0"/>
              <a:t> composée d’un médecin, d’un psychologue, et d’un travailleur social intégrée au sein d’un cabinet de médecine générale ou d’une MSP avec pour objectifs de :</a:t>
            </a:r>
          </a:p>
          <a:p>
            <a:pPr marL="285750" indent="-285750" algn="just">
              <a:buFontTx/>
              <a:buChar char="-"/>
            </a:pPr>
            <a:r>
              <a:rPr lang="fr-FR" sz="1600" i="1" dirty="0"/>
              <a:t>Assurer le suivi des patients dans des créneaux dédiés au sein d’un même lieu</a:t>
            </a:r>
          </a:p>
          <a:p>
            <a:pPr marL="285750" indent="-285750" algn="just">
              <a:buFontTx/>
              <a:buChar char="-"/>
            </a:pPr>
            <a:r>
              <a:rPr lang="fr-FR" sz="1600" i="1" dirty="0"/>
              <a:t>Analyser la situation des patients lors de réunions </a:t>
            </a:r>
            <a:r>
              <a:rPr lang="fr-FR" sz="1600" i="1" dirty="0" err="1"/>
              <a:t>pluripro</a:t>
            </a:r>
            <a:r>
              <a:rPr lang="fr-FR" sz="1600" i="1" dirty="0"/>
              <a:t> dédiées</a:t>
            </a:r>
          </a:p>
          <a:p>
            <a:pPr marL="285750" indent="-285750" algn="just">
              <a:buFontTx/>
              <a:buChar char="-"/>
            </a:pPr>
            <a:r>
              <a:rPr lang="fr-FR" sz="1600" i="1" dirty="0"/>
              <a:t>Orienter les patients</a:t>
            </a:r>
          </a:p>
          <a:p>
            <a:pPr algn="just"/>
            <a:endParaRPr lang="fr-FR" dirty="0"/>
          </a:p>
        </p:txBody>
      </p:sp>
      <p:sp>
        <p:nvSpPr>
          <p:cNvPr id="10" name="Rectangle à coins arrondis 9"/>
          <p:cNvSpPr/>
          <p:nvPr/>
        </p:nvSpPr>
        <p:spPr bwMode="auto">
          <a:xfrm>
            <a:off x="251520" y="4437112"/>
            <a:ext cx="4032448" cy="237831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latin typeface="Arial" charset="0"/>
              </a:rPr>
              <a:t>Avantages patients :</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dirty="0">
                <a:solidFill>
                  <a:srgbClr val="0C419A"/>
                </a:solidFill>
                <a:latin typeface="Arial" charset="0"/>
              </a:rPr>
              <a:t>Peu, voir pas, d’interlocuteurs dédiés avant une éventuelle en institution des patients en addictologie</a:t>
            </a: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dirty="0">
                <a:solidFill>
                  <a:srgbClr val="0C419A"/>
                </a:solidFill>
                <a:latin typeface="Arial" charset="0"/>
              </a:rPr>
              <a:t>Majorité des problèmes urgents sont d’ordre social (logement, travail, famille, …)</a:t>
            </a:r>
            <a:endParaRPr kumimoji="0" lang="fr-FR" sz="1600" b="0" i="0" u="none" strike="noStrike" cap="none" normalizeH="0" dirty="0">
              <a:ln>
                <a:noFill/>
              </a:ln>
              <a:solidFill>
                <a:srgbClr val="0C419A"/>
              </a:solidFill>
              <a:effectLst/>
              <a:latin typeface="Arial" charset="0"/>
            </a:endParaRPr>
          </a:p>
        </p:txBody>
      </p:sp>
      <p:sp>
        <p:nvSpPr>
          <p:cNvPr id="11" name="Rectangle à coins arrondis 10"/>
          <p:cNvSpPr/>
          <p:nvPr/>
        </p:nvSpPr>
        <p:spPr bwMode="auto">
          <a:xfrm>
            <a:off x="4674036" y="4437112"/>
            <a:ext cx="4074428" cy="237831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effectLst/>
                <a:latin typeface="Arial" charset="0"/>
              </a:rPr>
              <a:t>Avantages professionnels</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Formation proposée par la microstructure</a:t>
            </a:r>
            <a:r>
              <a:rPr kumimoji="0" lang="fr-FR" sz="1600" b="0" i="0" u="none" strike="noStrike" cap="none" normalizeH="0" dirty="0">
                <a:ln>
                  <a:noFill/>
                </a:ln>
                <a:solidFill>
                  <a:srgbClr val="0C419A"/>
                </a:solidFill>
                <a:effectLst/>
                <a:latin typeface="Arial" charset="0"/>
              </a:rPr>
              <a:t> à destination des PS volontaires du territoire</a:t>
            </a: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dirty="0">
                <a:solidFill>
                  <a:srgbClr val="0C419A"/>
                </a:solidFill>
                <a:latin typeface="Arial" charset="0"/>
              </a:rPr>
              <a:t>Réponse à l’isolement des PS face à ces situations peu encadrées dans le premier recours</a:t>
            </a:r>
            <a:endParaRPr kumimoji="0" lang="fr-FR" sz="1600" b="0" i="0" u="none" strike="noStrike" cap="none" normalizeH="0" baseline="0" dirty="0">
              <a:ln>
                <a:noFill/>
              </a:ln>
              <a:solidFill>
                <a:srgbClr val="0C419A"/>
              </a:solidFill>
              <a:effectLst/>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pic>
        <p:nvPicPr>
          <p:cNvPr id="12" name="Picture 2" descr="C:\Users\LOISEL-30188\Pictures\Icons ppt\do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929">
            <a:off x="8047176" y="45288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ISEL-30188\Pictures\Icons ppt\pat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7801">
            <a:off x="365851" y="4597761"/>
            <a:ext cx="657383" cy="657383"/>
          </a:xfrm>
          <a:prstGeom prst="rect">
            <a:avLst/>
          </a:prstGeom>
          <a:noFill/>
          <a:extLst>
            <a:ext uri="{909E8E84-426E-40DD-AFC4-6F175D3DCCD1}">
              <a14:hiddenFill xmlns:a14="http://schemas.microsoft.com/office/drawing/2010/main">
                <a:solidFill>
                  <a:srgbClr val="FFFFFF"/>
                </a:solidFill>
              </a14:hiddenFill>
            </a:ext>
          </a:extLst>
        </p:spPr>
      </p:pic>
      <p:sp>
        <p:nvSpPr>
          <p:cNvPr id="14" name="Chevron 13"/>
          <p:cNvSpPr/>
          <p:nvPr/>
        </p:nvSpPr>
        <p:spPr bwMode="auto">
          <a:xfrm rot="5400000">
            <a:off x="10466" y="2168860"/>
            <a:ext cx="792088" cy="576064"/>
          </a:xfrm>
          <a:prstGeom prst="chevron">
            <a:avLst/>
          </a:prstGeom>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5" name="Pentagone 14"/>
          <p:cNvSpPr/>
          <p:nvPr/>
        </p:nvSpPr>
        <p:spPr bwMode="auto">
          <a:xfrm rot="5400000">
            <a:off x="-25538" y="1479297"/>
            <a:ext cx="864096" cy="587038"/>
          </a:xfrm>
          <a:prstGeom prst="homePlate">
            <a:avLst/>
          </a:prstGeom>
          <a:solidFill>
            <a:schemeClr val="accent6"/>
          </a:solidFill>
          <a:ln/>
        </p:spPr>
        <p:style>
          <a:lnRef idx="2">
            <a:schemeClr val="accent4"/>
          </a:lnRef>
          <a:fillRef idx="1">
            <a:schemeClr val="lt1"/>
          </a:fillRef>
          <a:effectRef idx="0">
            <a:schemeClr val="accent4"/>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6" name="Chevron 15"/>
          <p:cNvSpPr/>
          <p:nvPr/>
        </p:nvSpPr>
        <p:spPr bwMode="auto">
          <a:xfrm rot="5400000">
            <a:off x="-308083" y="3140968"/>
            <a:ext cx="1440160" cy="576064"/>
          </a:xfrm>
          <a:prstGeom prst="chevron">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Tree>
    <p:extLst>
      <p:ext uri="{BB962C8B-B14F-4D97-AF65-F5344CB8AC3E}">
        <p14:creationId xmlns:p14="http://schemas.microsoft.com/office/powerpoint/2010/main" val="241252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t>Missions complémentaires - Missions en faveur de la qualité et de l’accompagnement des PS</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23</a:t>
            </a:fld>
            <a:endParaRPr lang="fr-FR"/>
          </a:p>
        </p:txBody>
      </p:sp>
      <p:sp>
        <p:nvSpPr>
          <p:cNvPr id="14" name="Rectangle à coins arrondis 13"/>
          <p:cNvSpPr/>
          <p:nvPr/>
        </p:nvSpPr>
        <p:spPr>
          <a:xfrm>
            <a:off x="490538" y="1076548"/>
            <a:ext cx="4013200" cy="12144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t>4 / Actions en faveur de la qualité et la pertinence des soins</a:t>
            </a:r>
          </a:p>
        </p:txBody>
      </p:sp>
      <p:sp>
        <p:nvSpPr>
          <p:cNvPr id="15" name="Rectangle à coins arrondis 14"/>
          <p:cNvSpPr/>
          <p:nvPr/>
        </p:nvSpPr>
        <p:spPr>
          <a:xfrm>
            <a:off x="4806950" y="1065436"/>
            <a:ext cx="4011613" cy="1214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t>5 / Actions en faveur de l’accompagnement des PS sur le territoire</a:t>
            </a:r>
          </a:p>
        </p:txBody>
      </p:sp>
      <p:sp>
        <p:nvSpPr>
          <p:cNvPr id="16" name="Rectangle à coins arrondis 15"/>
          <p:cNvSpPr/>
          <p:nvPr/>
        </p:nvSpPr>
        <p:spPr>
          <a:xfrm>
            <a:off x="508000" y="3900711"/>
            <a:ext cx="4011613" cy="17605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Développement des démarches qualité dans une dimension pluri-professionnelle pour améliorer la qualité et l'efficience de la prise en charge des patients (groupes d’analyse de pratiques notamment)</a:t>
            </a:r>
          </a:p>
        </p:txBody>
      </p:sp>
      <p:sp>
        <p:nvSpPr>
          <p:cNvPr id="17" name="Rectangle à coins arrondis 16"/>
          <p:cNvSpPr/>
          <p:nvPr/>
        </p:nvSpPr>
        <p:spPr>
          <a:xfrm>
            <a:off x="4835525" y="3900711"/>
            <a:ext cx="4013200" cy="17605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Actions de promotion et de facilitation de l'installation des professionnels de santé notamment dans les zones en tension démographique</a:t>
            </a:r>
          </a:p>
        </p:txBody>
      </p:sp>
      <p:sp>
        <p:nvSpPr>
          <p:cNvPr id="18" name="Flèche vers le bas 17"/>
          <p:cNvSpPr/>
          <p:nvPr/>
        </p:nvSpPr>
        <p:spPr>
          <a:xfrm>
            <a:off x="2716213" y="2290986"/>
            <a:ext cx="531812" cy="16097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lèche vers le bas 18"/>
          <p:cNvSpPr/>
          <p:nvPr/>
        </p:nvSpPr>
        <p:spPr>
          <a:xfrm>
            <a:off x="6280150" y="2290986"/>
            <a:ext cx="531813" cy="16097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0" name="Picture 1" descr="C:\Users\LOISEL-30188\Pictures\Icons ppt\qual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8" y="2578323"/>
            <a:ext cx="1038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Users\LOISEL-30188\Pictures\Icons ppt\mortarbo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888" y="2700561"/>
            <a:ext cx="1014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1"/>
          <p:cNvSpPr txBox="1">
            <a:spLocks noChangeArrowheads="1"/>
          </p:cNvSpPr>
          <p:nvPr/>
        </p:nvSpPr>
        <p:spPr bwMode="auto">
          <a:xfrm>
            <a:off x="271866" y="692696"/>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eaLnBrk="1" hangingPunct="1">
              <a:spcBef>
                <a:spcPct val="0"/>
              </a:spcBef>
              <a:buFontTx/>
              <a:buNone/>
            </a:pPr>
            <a:r>
              <a:rPr lang="fr-FR" altLang="fr-FR" dirty="0">
                <a:solidFill>
                  <a:schemeClr val="tx1"/>
                </a:solidFill>
                <a:latin typeface="Arial" charset="0"/>
              </a:rPr>
              <a:t>2 missions complémentaires :</a:t>
            </a:r>
          </a:p>
        </p:txBody>
      </p:sp>
    </p:spTree>
    <p:extLst>
      <p:ext uri="{BB962C8B-B14F-4D97-AF65-F5344CB8AC3E}">
        <p14:creationId xmlns:p14="http://schemas.microsoft.com/office/powerpoint/2010/main" val="2973766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a:solidFill>
                  <a:schemeClr val="accent6"/>
                </a:solidFill>
              </a:rPr>
              <a:t>Mission complémentaire - Missions en faveur de la qualité et de l’accompagnement des PS</a:t>
            </a:r>
          </a:p>
        </p:txBody>
      </p:sp>
      <p:sp>
        <p:nvSpPr>
          <p:cNvPr id="4" name="Espace réservé du numéro de diapositive 3"/>
          <p:cNvSpPr>
            <a:spLocks noGrp="1"/>
          </p:cNvSpPr>
          <p:nvPr>
            <p:ph type="sldNum" sz="quarter" idx="10"/>
          </p:nvPr>
        </p:nvSpPr>
        <p:spPr>
          <a:xfrm>
            <a:off x="8639175" y="6498084"/>
            <a:ext cx="504825" cy="215900"/>
          </a:xfrm>
        </p:spPr>
        <p:txBody>
          <a:bodyPr/>
          <a:lstStyle/>
          <a:p>
            <a:pPr>
              <a:defRPr/>
            </a:pPr>
            <a:fld id="{C3836CD6-8EF6-433F-91A2-C23AF0A81EF0}" type="slidenum">
              <a:rPr lang="fr-FR" smtClean="0"/>
              <a:pPr>
                <a:defRPr/>
              </a:pPr>
              <a:t>24</a:t>
            </a:fld>
            <a:endParaRPr lang="fr-FR"/>
          </a:p>
        </p:txBody>
      </p:sp>
      <p:sp>
        <p:nvSpPr>
          <p:cNvPr id="5" name="ZoneTexte 4"/>
          <p:cNvSpPr txBox="1"/>
          <p:nvPr/>
        </p:nvSpPr>
        <p:spPr>
          <a:xfrm>
            <a:off x="277210" y="764704"/>
            <a:ext cx="8687278" cy="4308872"/>
          </a:xfrm>
          <a:prstGeom prst="rect">
            <a:avLst/>
          </a:prstGeom>
          <a:noFill/>
        </p:spPr>
        <p:txBody>
          <a:bodyPr wrap="square" rtlCol="0">
            <a:spAutoFit/>
          </a:bodyPr>
          <a:lstStyle/>
          <a:p>
            <a:pPr algn="just"/>
            <a:r>
              <a:rPr lang="fr-FR" sz="1750" b="1" dirty="0"/>
              <a:t>L’exemple d’une CPTS concernant la mission en faveur de la qualité :</a:t>
            </a:r>
          </a:p>
          <a:p>
            <a:pPr algn="just"/>
            <a:endParaRPr lang="fr-FR" sz="1750" dirty="0"/>
          </a:p>
          <a:p>
            <a:pPr algn="just"/>
            <a:r>
              <a:rPr lang="fr-FR" sz="1750" dirty="0"/>
              <a:t>Dans le cadre d’une expérimentation dans la région AURA sur des parcours développés par l’HAS sur les thématiques de l’ostéoporose et l’IC, une CPTS a organisé des groupes de travail portant sur la qualité afin d’analyser les pratiques des acteurs de la CPTS et de les améliorer au regard des recommandations HAS.</a:t>
            </a:r>
          </a:p>
          <a:p>
            <a:pPr algn="just"/>
            <a:r>
              <a:rPr lang="fr-FR" sz="1750" dirty="0">
                <a:sym typeface="Wingdings" panose="05000000000000000000" pitchFamily="2" charset="2"/>
              </a:rPr>
              <a:t>Un plan d’actions a été mis en place par la CPTS, avec par exemple les actions suivantes : </a:t>
            </a:r>
          </a:p>
          <a:p>
            <a:pPr marL="285750" indent="-285750" algn="just">
              <a:buFontTx/>
              <a:buChar char="-"/>
            </a:pPr>
            <a:r>
              <a:rPr lang="fr-FR" sz="1750" dirty="0">
                <a:sym typeface="Wingdings" panose="05000000000000000000" pitchFamily="2" charset="2"/>
              </a:rPr>
              <a:t>Développement du plateau ETP / IC du centre hospitalier</a:t>
            </a:r>
          </a:p>
          <a:p>
            <a:pPr marL="285750" indent="-285750" algn="just">
              <a:buFontTx/>
              <a:buChar char="-"/>
            </a:pPr>
            <a:r>
              <a:rPr lang="fr-FR" sz="1750" dirty="0">
                <a:sym typeface="Wingdings" panose="05000000000000000000" pitchFamily="2" charset="2"/>
              </a:rPr>
              <a:t>Recours systématique en sortie d’hospitalisation</a:t>
            </a:r>
          </a:p>
          <a:p>
            <a:pPr marL="285750" indent="-285750" algn="just">
              <a:buFontTx/>
              <a:buChar char="-"/>
            </a:pPr>
            <a:r>
              <a:rPr lang="fr-FR" sz="1750" dirty="0">
                <a:sym typeface="Wingdings" panose="05000000000000000000" pitchFamily="2" charset="2"/>
              </a:rPr>
              <a:t>Formation des IDEL du territoire sur la base de formation du programme PRADO</a:t>
            </a:r>
          </a:p>
          <a:p>
            <a:pPr marL="285750" indent="-285750" algn="just">
              <a:buFontTx/>
              <a:buChar char="-"/>
            </a:pPr>
            <a:r>
              <a:rPr lang="fr-FR" sz="1750" dirty="0">
                <a:sym typeface="Wingdings" panose="05000000000000000000" pitchFamily="2" charset="2"/>
              </a:rPr>
              <a:t>Fiche d’information à destination des patients (en lien avec l’ETP).</a:t>
            </a:r>
          </a:p>
          <a:p>
            <a:pPr marL="285750" indent="-285750" algn="just">
              <a:buFontTx/>
              <a:buChar char="-"/>
            </a:pPr>
            <a:endParaRPr lang="fr-FR" sz="1600" dirty="0">
              <a:sym typeface="Wingdings" panose="05000000000000000000" pitchFamily="2" charset="2"/>
            </a:endParaRPr>
          </a:p>
          <a:p>
            <a:pPr algn="just"/>
            <a:endParaRPr lang="fr-FR" sz="1600" dirty="0">
              <a:sym typeface="Wingdings" panose="05000000000000000000" pitchFamily="2" charset="2"/>
            </a:endParaRPr>
          </a:p>
          <a:p>
            <a:pPr algn="just"/>
            <a:endParaRPr lang="fr-FR" sz="1600" dirty="0"/>
          </a:p>
          <a:p>
            <a:endParaRPr lang="fr-FR" sz="1600" dirty="0"/>
          </a:p>
        </p:txBody>
      </p:sp>
      <p:sp>
        <p:nvSpPr>
          <p:cNvPr id="6" name="Rectangle à coins arrondis 5"/>
          <p:cNvSpPr/>
          <p:nvPr/>
        </p:nvSpPr>
        <p:spPr bwMode="auto">
          <a:xfrm>
            <a:off x="251520" y="4293096"/>
            <a:ext cx="4032448" cy="237831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latin typeface="Arial" charset="0"/>
              </a:rPr>
              <a:t>Avantages patients :</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lang="fr-FR" sz="1600" dirty="0">
                <a:solidFill>
                  <a:srgbClr val="0C419A"/>
                </a:solidFill>
                <a:latin typeface="Arial" charset="0"/>
              </a:rPr>
              <a:t>Plus d’informations + 1 service d’éducation thérapeutique</a:t>
            </a: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dirty="0">
                <a:ln>
                  <a:noFill/>
                </a:ln>
                <a:solidFill>
                  <a:srgbClr val="0C419A"/>
                </a:solidFill>
                <a:effectLst/>
                <a:latin typeface="Arial" charset="0"/>
              </a:rPr>
              <a:t>Une meilleure prise en charge sur le long cours car analyse des pratiques</a:t>
            </a:r>
          </a:p>
        </p:txBody>
      </p:sp>
      <p:sp>
        <p:nvSpPr>
          <p:cNvPr id="7" name="Rectangle à coins arrondis 6"/>
          <p:cNvSpPr/>
          <p:nvPr/>
        </p:nvSpPr>
        <p:spPr bwMode="auto">
          <a:xfrm>
            <a:off x="4674036" y="4293096"/>
            <a:ext cx="4074428" cy="2378312"/>
          </a:xfrm>
          <a:prstGeom prst="roundRect">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a:ln>
                  <a:noFill/>
                </a:ln>
                <a:solidFill>
                  <a:srgbClr val="0C419A"/>
                </a:solidFill>
                <a:effectLst/>
                <a:latin typeface="Arial" charset="0"/>
              </a:rPr>
              <a:t>Avantages professionnels</a:t>
            </a: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Temps spécifiquement</a:t>
            </a:r>
            <a:r>
              <a:rPr kumimoji="0" lang="fr-FR" sz="1600" b="0" i="0" u="none" strike="noStrike" cap="none" normalizeH="0" dirty="0">
                <a:ln>
                  <a:noFill/>
                </a:ln>
                <a:solidFill>
                  <a:srgbClr val="0C419A"/>
                </a:solidFill>
                <a:effectLst/>
                <a:latin typeface="Arial" charset="0"/>
              </a:rPr>
              <a:t> consacré à l’analyse des pratiques</a:t>
            </a:r>
            <a:endParaRPr kumimoji="0" lang="fr-FR" sz="1600" b="0" i="0" u="none" strike="noStrike" cap="none" normalizeH="0" baseline="0" dirty="0">
              <a:ln>
                <a:noFill/>
              </a:ln>
              <a:solidFill>
                <a:srgbClr val="0C419A"/>
              </a:solidFill>
              <a:effectLst/>
              <a:latin typeface="Arial" charset="0"/>
            </a:endParaRP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Amélioration de sa pratique</a:t>
            </a:r>
            <a:r>
              <a:rPr kumimoji="0" lang="fr-FR" sz="1600" b="0" i="0" u="none" strike="noStrike" cap="none" normalizeH="0" dirty="0">
                <a:ln>
                  <a:noFill/>
                </a:ln>
                <a:solidFill>
                  <a:srgbClr val="0C419A"/>
                </a:solidFill>
                <a:effectLst/>
                <a:latin typeface="Arial" charset="0"/>
              </a:rPr>
              <a:t> </a:t>
            </a:r>
            <a:r>
              <a:rPr lang="fr-FR" sz="1600" dirty="0">
                <a:solidFill>
                  <a:srgbClr val="0C419A"/>
                </a:solidFill>
                <a:latin typeface="Arial" charset="0"/>
              </a:rPr>
              <a:t>Discussions avec les pairs</a:t>
            </a:r>
          </a:p>
          <a:p>
            <a:pPr marL="285750" marR="0" indent="-285750" algn="ctr" defTabSz="1042988"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a:ln>
                  <a:noFill/>
                </a:ln>
                <a:solidFill>
                  <a:srgbClr val="0C419A"/>
                </a:solidFill>
                <a:effectLst/>
                <a:latin typeface="Arial" charset="0"/>
              </a:rPr>
              <a:t>Mise</a:t>
            </a:r>
            <a:r>
              <a:rPr kumimoji="0" lang="fr-FR" sz="1600" b="0" i="0" u="none" strike="noStrike" cap="none" normalizeH="0" dirty="0">
                <a:ln>
                  <a:noFill/>
                </a:ln>
                <a:solidFill>
                  <a:srgbClr val="0C419A"/>
                </a:solidFill>
                <a:effectLst/>
                <a:latin typeface="Arial" charset="0"/>
              </a:rPr>
              <a:t> à niveau des dernières recommandations </a:t>
            </a:r>
            <a:endParaRPr kumimoji="0" lang="fr-FR" sz="1600" b="0" i="0" u="none" strike="noStrike" cap="none" normalizeH="0" baseline="0" dirty="0">
              <a:ln>
                <a:noFill/>
              </a:ln>
              <a:solidFill>
                <a:srgbClr val="0C419A"/>
              </a:solidFill>
              <a:effectLst/>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lang="fr-FR" sz="1600" dirty="0">
              <a:solidFill>
                <a:srgbClr val="0C419A"/>
              </a:solidFill>
              <a:latin typeface="Arial" charset="0"/>
            </a:endParaRPr>
          </a:p>
          <a:p>
            <a:pPr marL="0" marR="0" indent="0" algn="ctr" defTabSz="1042988"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0C419A"/>
              </a:solidFill>
              <a:effectLst/>
              <a:latin typeface="Arial" charset="0"/>
            </a:endParaRPr>
          </a:p>
        </p:txBody>
      </p:sp>
      <p:pic>
        <p:nvPicPr>
          <p:cNvPr id="8" name="Picture 2" descr="C:\Users\LOISEL-30188\Pictures\Icons ppt\do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929">
            <a:off x="8047176" y="438478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ISEL-30188\Pictures\Icons ppt\pat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7801">
            <a:off x="365851" y="4453745"/>
            <a:ext cx="657383" cy="65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39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2.2 Les missions régionales financées par le FIR</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25</a:t>
            </a:fld>
            <a:endParaRPr lang="fr-FR" altLang="fr-FR" dirty="0">
              <a:solidFill>
                <a:srgbClr val="4993D7"/>
              </a:solidFill>
            </a:endParaRPr>
          </a:p>
        </p:txBody>
      </p:sp>
    </p:spTree>
    <p:extLst>
      <p:ext uri="{BB962C8B-B14F-4D97-AF65-F5344CB8AC3E}">
        <p14:creationId xmlns:p14="http://schemas.microsoft.com/office/powerpoint/2010/main" val="425501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schemeClr val="accent6"/>
                </a:solidFill>
              </a:rPr>
              <a:t>Missions régionales</a:t>
            </a:r>
          </a:p>
        </p:txBody>
      </p:sp>
      <p:sp>
        <p:nvSpPr>
          <p:cNvPr id="4" name="Espace réservé du numéro de diapositive 3"/>
          <p:cNvSpPr>
            <a:spLocks noGrp="1"/>
          </p:cNvSpPr>
          <p:nvPr>
            <p:ph type="sldNum" sz="quarter" idx="10"/>
          </p:nvPr>
        </p:nvSpPr>
        <p:spPr>
          <a:xfrm>
            <a:off x="8639175" y="6498084"/>
            <a:ext cx="504825" cy="215900"/>
          </a:xfrm>
        </p:spPr>
        <p:txBody>
          <a:bodyPr/>
          <a:lstStyle/>
          <a:p>
            <a:pPr>
              <a:defRPr/>
            </a:pPr>
            <a:fld id="{C3836CD6-8EF6-433F-91A2-C23AF0A81EF0}" type="slidenum">
              <a:rPr lang="fr-FR" smtClean="0"/>
              <a:pPr>
                <a:defRPr/>
              </a:pPr>
              <a:t>26</a:t>
            </a:fld>
            <a:endParaRPr lang="fr-FR"/>
          </a:p>
        </p:txBody>
      </p:sp>
      <p:sp>
        <p:nvSpPr>
          <p:cNvPr id="5" name="ZoneTexte 4"/>
          <p:cNvSpPr txBox="1"/>
          <p:nvPr/>
        </p:nvSpPr>
        <p:spPr>
          <a:xfrm>
            <a:off x="277210" y="764704"/>
            <a:ext cx="8687278" cy="4401205"/>
          </a:xfrm>
          <a:prstGeom prst="rect">
            <a:avLst/>
          </a:prstGeom>
          <a:noFill/>
        </p:spPr>
        <p:txBody>
          <a:bodyPr wrap="square" rtlCol="0">
            <a:spAutoFit/>
          </a:bodyPr>
          <a:lstStyle/>
          <a:p>
            <a:pPr algn="just"/>
            <a:r>
              <a:rPr lang="fr-FR" dirty="0"/>
              <a:t>Les CPTS peuvent développer des projets qui ne s’inscrivent pas dans les missions finançables au titre de l’accord conventionnel interprofessionnel. </a:t>
            </a:r>
          </a:p>
          <a:p>
            <a:pPr algn="just"/>
            <a:endParaRPr lang="fr-FR" dirty="0"/>
          </a:p>
          <a:p>
            <a:pPr algn="just"/>
            <a:r>
              <a:rPr lang="fr-FR" dirty="0"/>
              <a:t>Si ces projets répondent à des priorités régionales, l’Agence régionale de Santé peut choisir de leur accorder un financement complémentaire sur son Fonds d’Intervention Régional. Celui-ci donne lieu à une contractualisation spécifique. </a:t>
            </a:r>
          </a:p>
          <a:p>
            <a:pPr algn="just"/>
            <a:endParaRPr lang="fr-FR" dirty="0"/>
          </a:p>
          <a:p>
            <a:pPr algn="just"/>
            <a:r>
              <a:rPr lang="fr-FR" u="sng" dirty="0"/>
              <a:t>Quelques exemples : </a:t>
            </a:r>
          </a:p>
          <a:p>
            <a:pPr marL="285750" indent="-285750" algn="just">
              <a:buFontTx/>
              <a:buChar char="-"/>
            </a:pPr>
            <a:r>
              <a:rPr lang="fr-FR" dirty="0"/>
              <a:t>La CPTS assume directement le portage de la plateforme territoriale d’appui ou du futur dispositif unifié d’appui à la coordination</a:t>
            </a:r>
          </a:p>
          <a:p>
            <a:pPr marL="285750" indent="-285750" algn="just">
              <a:buFontTx/>
              <a:buChar char="-"/>
            </a:pPr>
            <a:r>
              <a:rPr lang="fr-FR" dirty="0"/>
              <a:t>La CPTS souhaite acquérir et gérer directement du matériel dédié à la téléconsultation (de type cabine de </a:t>
            </a:r>
            <a:r>
              <a:rPr lang="fr-FR" dirty="0" err="1"/>
              <a:t>téléconsulation</a:t>
            </a:r>
            <a:r>
              <a:rPr lang="fr-FR" dirty="0"/>
              <a:t>). </a:t>
            </a:r>
          </a:p>
          <a:p>
            <a:pPr algn="just"/>
            <a:endParaRPr lang="fr-FR" sz="1600" dirty="0">
              <a:sym typeface="Wingdings" panose="05000000000000000000" pitchFamily="2" charset="2"/>
            </a:endParaRPr>
          </a:p>
          <a:p>
            <a:pPr algn="just"/>
            <a:endParaRPr lang="fr-FR" sz="1600" dirty="0">
              <a:sym typeface="Wingdings" panose="05000000000000000000" pitchFamily="2" charset="2"/>
            </a:endParaRPr>
          </a:p>
          <a:p>
            <a:pPr algn="just"/>
            <a:endParaRPr lang="fr-FR" sz="1600" dirty="0"/>
          </a:p>
          <a:p>
            <a:endParaRPr lang="fr-FR" sz="1600" dirty="0"/>
          </a:p>
        </p:txBody>
      </p:sp>
    </p:spTree>
    <p:extLst>
      <p:ext uri="{BB962C8B-B14F-4D97-AF65-F5344CB8AC3E}">
        <p14:creationId xmlns:p14="http://schemas.microsoft.com/office/powerpoint/2010/main" val="241312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3. Le calendrier de déploiement des missions</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27</a:t>
            </a:fld>
            <a:endParaRPr lang="fr-FR" altLang="fr-FR" dirty="0">
              <a:solidFill>
                <a:srgbClr val="4993D7"/>
              </a:solidFill>
            </a:endParaRPr>
          </a:p>
        </p:txBody>
      </p:sp>
    </p:spTree>
    <p:extLst>
      <p:ext uri="{BB962C8B-B14F-4D97-AF65-F5344CB8AC3E}">
        <p14:creationId xmlns:p14="http://schemas.microsoft.com/office/powerpoint/2010/main" val="46438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Calendrier de déploiement des missions</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28</a:t>
            </a:fld>
            <a:endParaRPr lang="fr-FR"/>
          </a:p>
        </p:txBody>
      </p:sp>
      <p:cxnSp>
        <p:nvCxnSpPr>
          <p:cNvPr id="7" name="Connecteur droit avec flèche 6"/>
          <p:cNvCxnSpPr/>
          <p:nvPr/>
        </p:nvCxnSpPr>
        <p:spPr bwMode="auto">
          <a:xfrm>
            <a:off x="251520" y="5661248"/>
            <a:ext cx="8496944" cy="0"/>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sp>
        <p:nvSpPr>
          <p:cNvPr id="9" name="ZoneTexte 8"/>
          <p:cNvSpPr txBox="1"/>
          <p:nvPr/>
        </p:nvSpPr>
        <p:spPr>
          <a:xfrm>
            <a:off x="107504" y="5733256"/>
            <a:ext cx="1296144" cy="646331"/>
          </a:xfrm>
          <a:prstGeom prst="rect">
            <a:avLst/>
          </a:prstGeom>
          <a:noFill/>
        </p:spPr>
        <p:txBody>
          <a:bodyPr wrap="square" rtlCol="0">
            <a:spAutoFit/>
          </a:bodyPr>
          <a:lstStyle/>
          <a:p>
            <a:r>
              <a:rPr lang="fr-FR" dirty="0"/>
              <a:t>Signature du contrat</a:t>
            </a:r>
          </a:p>
        </p:txBody>
      </p:sp>
      <p:cxnSp>
        <p:nvCxnSpPr>
          <p:cNvPr id="11" name="Connecteur droit 10"/>
          <p:cNvCxnSpPr/>
          <p:nvPr/>
        </p:nvCxnSpPr>
        <p:spPr bwMode="auto">
          <a:xfrm>
            <a:off x="539552" y="5517232"/>
            <a:ext cx="0" cy="288032"/>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4" name="Connecteur droit 13"/>
          <p:cNvCxnSpPr/>
          <p:nvPr/>
        </p:nvCxnSpPr>
        <p:spPr bwMode="auto">
          <a:xfrm>
            <a:off x="8388424" y="5517232"/>
            <a:ext cx="0" cy="288032"/>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5" name="Connecteur droit 14"/>
          <p:cNvCxnSpPr/>
          <p:nvPr/>
        </p:nvCxnSpPr>
        <p:spPr bwMode="auto">
          <a:xfrm>
            <a:off x="4355976" y="5517232"/>
            <a:ext cx="0" cy="288032"/>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6" name="Connecteur droit 15"/>
          <p:cNvCxnSpPr/>
          <p:nvPr/>
        </p:nvCxnSpPr>
        <p:spPr bwMode="auto">
          <a:xfrm>
            <a:off x="2195736" y="5517232"/>
            <a:ext cx="0" cy="288032"/>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7" name="Connecteur droit 16"/>
          <p:cNvCxnSpPr/>
          <p:nvPr/>
        </p:nvCxnSpPr>
        <p:spPr bwMode="auto">
          <a:xfrm>
            <a:off x="6588224" y="5517232"/>
            <a:ext cx="0" cy="288032"/>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8" name="ZoneTexte 17"/>
          <p:cNvSpPr txBox="1"/>
          <p:nvPr/>
        </p:nvSpPr>
        <p:spPr>
          <a:xfrm>
            <a:off x="1763688" y="5733256"/>
            <a:ext cx="1152128" cy="369332"/>
          </a:xfrm>
          <a:prstGeom prst="rect">
            <a:avLst/>
          </a:prstGeom>
          <a:noFill/>
        </p:spPr>
        <p:txBody>
          <a:bodyPr wrap="square" rtlCol="0">
            <a:spAutoFit/>
          </a:bodyPr>
          <a:lstStyle/>
          <a:p>
            <a:r>
              <a:rPr lang="fr-FR" dirty="0"/>
              <a:t>6 mois</a:t>
            </a:r>
          </a:p>
        </p:txBody>
      </p:sp>
      <p:sp>
        <p:nvSpPr>
          <p:cNvPr id="19" name="ZoneTexte 18"/>
          <p:cNvSpPr txBox="1"/>
          <p:nvPr/>
        </p:nvSpPr>
        <p:spPr>
          <a:xfrm>
            <a:off x="3995936" y="5733256"/>
            <a:ext cx="1152128" cy="369332"/>
          </a:xfrm>
          <a:prstGeom prst="rect">
            <a:avLst/>
          </a:prstGeom>
          <a:noFill/>
        </p:spPr>
        <p:txBody>
          <a:bodyPr wrap="square" rtlCol="0">
            <a:spAutoFit/>
          </a:bodyPr>
          <a:lstStyle/>
          <a:p>
            <a:r>
              <a:rPr lang="fr-FR" dirty="0"/>
              <a:t>12 mois</a:t>
            </a:r>
          </a:p>
        </p:txBody>
      </p:sp>
      <p:sp>
        <p:nvSpPr>
          <p:cNvPr id="20" name="ZoneTexte 19"/>
          <p:cNvSpPr txBox="1"/>
          <p:nvPr/>
        </p:nvSpPr>
        <p:spPr>
          <a:xfrm>
            <a:off x="6228184" y="5733256"/>
            <a:ext cx="1152128" cy="369332"/>
          </a:xfrm>
          <a:prstGeom prst="rect">
            <a:avLst/>
          </a:prstGeom>
          <a:noFill/>
        </p:spPr>
        <p:txBody>
          <a:bodyPr wrap="square" rtlCol="0">
            <a:spAutoFit/>
          </a:bodyPr>
          <a:lstStyle/>
          <a:p>
            <a:r>
              <a:rPr lang="fr-FR" dirty="0"/>
              <a:t>18 mois</a:t>
            </a:r>
          </a:p>
        </p:txBody>
      </p:sp>
      <p:sp>
        <p:nvSpPr>
          <p:cNvPr id="21" name="ZoneTexte 20"/>
          <p:cNvSpPr txBox="1"/>
          <p:nvPr/>
        </p:nvSpPr>
        <p:spPr>
          <a:xfrm>
            <a:off x="7956376" y="5723964"/>
            <a:ext cx="1152128" cy="369332"/>
          </a:xfrm>
          <a:prstGeom prst="rect">
            <a:avLst/>
          </a:prstGeom>
          <a:noFill/>
        </p:spPr>
        <p:txBody>
          <a:bodyPr wrap="square" rtlCol="0">
            <a:spAutoFit/>
          </a:bodyPr>
          <a:lstStyle/>
          <a:p>
            <a:r>
              <a:rPr lang="fr-FR" dirty="0"/>
              <a:t>24 mois</a:t>
            </a:r>
          </a:p>
        </p:txBody>
      </p:sp>
      <p:sp>
        <p:nvSpPr>
          <p:cNvPr id="22" name="Titre 1"/>
          <p:cNvSpPr txBox="1">
            <a:spLocks/>
          </p:cNvSpPr>
          <p:nvPr/>
        </p:nvSpPr>
        <p:spPr bwMode="auto">
          <a:xfrm>
            <a:off x="107504" y="692696"/>
            <a:ext cx="91440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ctr" anchorCtr="0" compatLnSpc="1">
            <a:prstTxWarp prst="textNoShape">
              <a:avLst/>
            </a:prstTxWarp>
          </a:bodyPr>
          <a:lstStyle>
            <a:lvl1pPr algn="ctr" defTabSz="892175" rtl="0" eaLnBrk="0" fontAlgn="base" hangingPunct="0">
              <a:spcBef>
                <a:spcPct val="0"/>
              </a:spcBef>
              <a:spcAft>
                <a:spcPct val="0"/>
              </a:spcAft>
              <a:defRPr sz="2700" b="1">
                <a:solidFill>
                  <a:srgbClr val="0C419A"/>
                </a:solidFill>
                <a:latin typeface="+mj-lt"/>
                <a:ea typeface="+mj-ea"/>
                <a:cs typeface="+mj-cs"/>
              </a:defRPr>
            </a:lvl1pPr>
            <a:lvl2pPr algn="ctr" defTabSz="892175" rtl="0" eaLnBrk="0" fontAlgn="base" hangingPunct="0">
              <a:spcBef>
                <a:spcPct val="0"/>
              </a:spcBef>
              <a:spcAft>
                <a:spcPct val="0"/>
              </a:spcAft>
              <a:defRPr sz="2700" b="1">
                <a:solidFill>
                  <a:srgbClr val="0C419A"/>
                </a:solidFill>
                <a:latin typeface="Arial" charset="0"/>
              </a:defRPr>
            </a:lvl2pPr>
            <a:lvl3pPr algn="ctr" defTabSz="892175" rtl="0" eaLnBrk="0" fontAlgn="base" hangingPunct="0">
              <a:spcBef>
                <a:spcPct val="0"/>
              </a:spcBef>
              <a:spcAft>
                <a:spcPct val="0"/>
              </a:spcAft>
              <a:defRPr sz="2700" b="1">
                <a:solidFill>
                  <a:srgbClr val="0C419A"/>
                </a:solidFill>
                <a:latin typeface="Arial" charset="0"/>
              </a:defRPr>
            </a:lvl3pPr>
            <a:lvl4pPr algn="ctr" defTabSz="892175" rtl="0" eaLnBrk="0" fontAlgn="base" hangingPunct="0">
              <a:spcBef>
                <a:spcPct val="0"/>
              </a:spcBef>
              <a:spcAft>
                <a:spcPct val="0"/>
              </a:spcAft>
              <a:defRPr sz="2700" b="1">
                <a:solidFill>
                  <a:srgbClr val="0C419A"/>
                </a:solidFill>
                <a:latin typeface="Arial" charset="0"/>
              </a:defRPr>
            </a:lvl4pPr>
            <a:lvl5pPr algn="ctr" defTabSz="892175" rtl="0" eaLnBrk="0" fontAlgn="base" hangingPunct="0">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a:lstStyle>
          <a:p>
            <a:pPr algn="l"/>
            <a:r>
              <a:rPr lang="fr-FR" sz="2000" b="0" kern="0" dirty="0"/>
              <a:t>Délai minimal et maximal pour démarrage et déploiement des missions après signature du contrat :</a:t>
            </a:r>
          </a:p>
        </p:txBody>
      </p:sp>
      <p:sp>
        <p:nvSpPr>
          <p:cNvPr id="23" name="Rectangle à coins arrondis 22"/>
          <p:cNvSpPr/>
          <p:nvPr/>
        </p:nvSpPr>
        <p:spPr bwMode="auto">
          <a:xfrm>
            <a:off x="2195736" y="2996952"/>
            <a:ext cx="4392488" cy="720080"/>
          </a:xfrm>
          <a:prstGeom prst="roundRect">
            <a:avLst/>
          </a:prstGeom>
          <a:ln/>
        </p:spPr>
        <p:style>
          <a:lnRef idx="3">
            <a:schemeClr val="lt1"/>
          </a:lnRef>
          <a:fillRef idx="1">
            <a:schemeClr val="accent1"/>
          </a:fillRef>
          <a:effectRef idx="1">
            <a:schemeClr val="accent1"/>
          </a:effectRef>
          <a:fontRef idx="minor">
            <a:schemeClr val="lt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rPr>
              <a:t>Missions en faveur de l’amélioration</a:t>
            </a:r>
            <a:r>
              <a:rPr kumimoji="0" lang="fr-FR" sz="1400" b="0" i="0" u="none" strike="noStrike" cap="none" normalizeH="0" dirty="0">
                <a:ln>
                  <a:noFill/>
                </a:ln>
                <a:solidFill>
                  <a:schemeClr val="tx1"/>
                </a:solidFill>
                <a:effectLst/>
                <a:latin typeface="Arial" charset="0"/>
              </a:rPr>
              <a:t> de l’accès aux soins</a:t>
            </a:r>
            <a:endParaRPr kumimoji="0" lang="fr-FR" sz="1400" b="0" i="0" u="none" strike="noStrike" cap="none" normalizeH="0" baseline="0" dirty="0">
              <a:ln>
                <a:noFill/>
              </a:ln>
              <a:solidFill>
                <a:schemeClr val="tx1"/>
              </a:solidFill>
              <a:effectLst/>
              <a:latin typeface="Arial" charset="0"/>
            </a:endParaRPr>
          </a:p>
        </p:txBody>
      </p:sp>
      <p:sp>
        <p:nvSpPr>
          <p:cNvPr id="24" name="Rectangle à coins arrondis 23"/>
          <p:cNvSpPr/>
          <p:nvPr/>
        </p:nvSpPr>
        <p:spPr bwMode="auto">
          <a:xfrm>
            <a:off x="4355975" y="3908798"/>
            <a:ext cx="4176465" cy="720080"/>
          </a:xfrm>
          <a:prstGeom prst="roundRect">
            <a:avLst/>
          </a:prstGeom>
          <a:ln/>
        </p:spPr>
        <p:style>
          <a:lnRef idx="3">
            <a:schemeClr val="lt1"/>
          </a:lnRef>
          <a:fillRef idx="1">
            <a:schemeClr val="accent2"/>
          </a:fillRef>
          <a:effectRef idx="1">
            <a:schemeClr val="accent2"/>
          </a:effectRef>
          <a:fontRef idx="minor">
            <a:schemeClr val="lt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charset="0"/>
              </a:rPr>
              <a:t>Missions en faveur</a:t>
            </a:r>
            <a:r>
              <a:rPr kumimoji="0" lang="fr-FR" sz="1400" b="0" i="0" u="none" strike="noStrike" cap="none" normalizeH="0" dirty="0">
                <a:ln>
                  <a:noFill/>
                </a:ln>
                <a:solidFill>
                  <a:schemeClr val="bg1"/>
                </a:solidFill>
                <a:effectLst/>
                <a:latin typeface="Arial" charset="0"/>
              </a:rPr>
              <a:t> de l’organisation de parcours pluri-professionnels autour du patient</a:t>
            </a:r>
            <a:endParaRPr kumimoji="0" lang="fr-FR" sz="1400" b="0" i="0" u="none" strike="noStrike" cap="none" normalizeH="0" baseline="0" dirty="0">
              <a:ln>
                <a:noFill/>
              </a:ln>
              <a:solidFill>
                <a:schemeClr val="bg1"/>
              </a:solidFill>
              <a:effectLst/>
              <a:latin typeface="Arial" charset="0"/>
            </a:endParaRPr>
          </a:p>
        </p:txBody>
      </p:sp>
      <p:sp>
        <p:nvSpPr>
          <p:cNvPr id="25" name="Rectangle à coins arrondis 24"/>
          <p:cNvSpPr/>
          <p:nvPr/>
        </p:nvSpPr>
        <p:spPr bwMode="auto">
          <a:xfrm>
            <a:off x="4355976" y="4725144"/>
            <a:ext cx="4176465" cy="720080"/>
          </a:xfrm>
          <a:prstGeom prst="roundRect">
            <a:avLst/>
          </a:prstGeom>
          <a:ln/>
        </p:spPr>
        <p:style>
          <a:lnRef idx="3">
            <a:schemeClr val="lt1"/>
          </a:lnRef>
          <a:fillRef idx="1">
            <a:schemeClr val="dk1"/>
          </a:fillRef>
          <a:effectRef idx="1">
            <a:schemeClr val="dk1"/>
          </a:effectRef>
          <a:fontRef idx="minor">
            <a:schemeClr val="lt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charset="0"/>
              </a:rPr>
              <a:t>Missions en faveur</a:t>
            </a:r>
            <a:r>
              <a:rPr kumimoji="0" lang="fr-FR" sz="1400" b="0" i="0" u="none" strike="noStrike" cap="none" normalizeH="0" dirty="0">
                <a:ln>
                  <a:noFill/>
                </a:ln>
                <a:solidFill>
                  <a:schemeClr val="bg1"/>
                </a:solidFill>
                <a:effectLst/>
                <a:latin typeface="Arial" charset="0"/>
              </a:rPr>
              <a:t> du développement d’actions coordonnées de prévention</a:t>
            </a:r>
            <a:endParaRPr kumimoji="0" lang="fr-FR" sz="1400" b="0" i="0" u="none" strike="noStrike" cap="none" normalizeH="0" baseline="0" dirty="0">
              <a:ln>
                <a:noFill/>
              </a:ln>
              <a:solidFill>
                <a:schemeClr val="bg1"/>
              </a:solidFill>
              <a:effectLst/>
              <a:latin typeface="Arial" charset="0"/>
            </a:endParaRPr>
          </a:p>
        </p:txBody>
      </p:sp>
      <p:cxnSp>
        <p:nvCxnSpPr>
          <p:cNvPr id="27" name="Connecteur droit 26"/>
          <p:cNvCxnSpPr/>
          <p:nvPr/>
        </p:nvCxnSpPr>
        <p:spPr bwMode="auto">
          <a:xfrm>
            <a:off x="107504" y="2924944"/>
            <a:ext cx="8784976" cy="0"/>
          </a:xfrm>
          <a:prstGeom prst="line">
            <a:avLst/>
          </a:prstGeom>
          <a:ln w="12700">
            <a:solidFill>
              <a:schemeClr val="bg1">
                <a:lumMod val="65000"/>
              </a:schemeClr>
            </a:solidFill>
            <a:prstDash val="dash"/>
          </a:ln>
        </p:spPr>
        <p:style>
          <a:lnRef idx="1">
            <a:schemeClr val="accent4"/>
          </a:lnRef>
          <a:fillRef idx="0">
            <a:schemeClr val="accent4"/>
          </a:fillRef>
          <a:effectRef idx="0">
            <a:schemeClr val="accent4"/>
          </a:effectRef>
          <a:fontRef idx="minor">
            <a:schemeClr val="tx1"/>
          </a:fontRef>
        </p:style>
      </p:cxnSp>
      <p:cxnSp>
        <p:nvCxnSpPr>
          <p:cNvPr id="29" name="Connecteur droit 28"/>
          <p:cNvCxnSpPr/>
          <p:nvPr/>
        </p:nvCxnSpPr>
        <p:spPr bwMode="auto">
          <a:xfrm flipV="1">
            <a:off x="539552" y="1340768"/>
            <a:ext cx="0" cy="4176464"/>
          </a:xfrm>
          <a:prstGeom prst="line">
            <a:avLst/>
          </a:prstGeom>
          <a:ln w="12700">
            <a:solidFill>
              <a:schemeClr val="bg1">
                <a:lumMod val="65000"/>
              </a:schemeClr>
            </a:solidFill>
            <a:prstDash val="dash"/>
          </a:ln>
        </p:spPr>
        <p:style>
          <a:lnRef idx="1">
            <a:schemeClr val="accent4"/>
          </a:lnRef>
          <a:fillRef idx="0">
            <a:schemeClr val="accent4"/>
          </a:fillRef>
          <a:effectRef idx="0">
            <a:schemeClr val="accent4"/>
          </a:effectRef>
          <a:fontRef idx="minor">
            <a:schemeClr val="tx1"/>
          </a:fontRef>
        </p:style>
      </p:cxnSp>
      <p:sp>
        <p:nvSpPr>
          <p:cNvPr id="33" name="Rectangle à coins arrondis 32"/>
          <p:cNvSpPr/>
          <p:nvPr/>
        </p:nvSpPr>
        <p:spPr bwMode="auto">
          <a:xfrm>
            <a:off x="779261" y="1601378"/>
            <a:ext cx="7920880" cy="377381"/>
          </a:xfrm>
          <a:prstGeom prst="roundRect">
            <a:avLst/>
          </a:prstGeom>
          <a:ln>
            <a:prstDash val="lgDash"/>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Arial" charset="0"/>
              </a:rPr>
              <a:t>Actions en faveur du développement de la</a:t>
            </a:r>
            <a:r>
              <a:rPr kumimoji="0" lang="fr-FR" sz="1200" b="0" i="0" u="none" strike="noStrike" cap="none" normalizeH="0" dirty="0">
                <a:ln>
                  <a:noFill/>
                </a:ln>
                <a:solidFill>
                  <a:schemeClr val="tx1"/>
                </a:solidFill>
                <a:effectLst/>
                <a:latin typeface="Arial" charset="0"/>
              </a:rPr>
              <a:t> qualité et de la pertinence des soins : pas de délai particulier</a:t>
            </a:r>
            <a:endParaRPr kumimoji="0" lang="fr-FR" sz="1200" b="0" i="0" u="none" strike="noStrike" cap="none" normalizeH="0" baseline="0" dirty="0">
              <a:ln>
                <a:noFill/>
              </a:ln>
              <a:solidFill>
                <a:schemeClr val="tx1"/>
              </a:solidFill>
              <a:effectLst/>
              <a:latin typeface="Arial" charset="0"/>
            </a:endParaRPr>
          </a:p>
        </p:txBody>
      </p:sp>
      <p:sp>
        <p:nvSpPr>
          <p:cNvPr id="34" name="Rectangle à coins arrondis 33"/>
          <p:cNvSpPr/>
          <p:nvPr/>
        </p:nvSpPr>
        <p:spPr bwMode="auto">
          <a:xfrm>
            <a:off x="755576" y="2115515"/>
            <a:ext cx="7920880" cy="377381"/>
          </a:xfrm>
          <a:prstGeom prst="roundRect">
            <a:avLst/>
          </a:prstGeom>
          <a:ln>
            <a:prstDash val="lgDash"/>
          </a:ln>
        </p:spPr>
        <p:style>
          <a:lnRef idx="2">
            <a:schemeClr val="accent2"/>
          </a:lnRef>
          <a:fillRef idx="1">
            <a:schemeClr val="lt1"/>
          </a:fillRef>
          <a:effectRef idx="0">
            <a:schemeClr val="accent2"/>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Arial" charset="0"/>
              </a:rPr>
              <a:t>Actions en faveur de l’accompagnement des</a:t>
            </a:r>
            <a:r>
              <a:rPr kumimoji="0" lang="fr-FR" sz="1200" b="0" i="0" u="none" strike="noStrike" cap="none" normalizeH="0" dirty="0">
                <a:ln>
                  <a:noFill/>
                </a:ln>
                <a:solidFill>
                  <a:schemeClr val="tx1"/>
                </a:solidFill>
                <a:effectLst/>
                <a:latin typeface="Arial" charset="0"/>
              </a:rPr>
              <a:t> PS sur le territoire : pas de délai particulier</a:t>
            </a:r>
            <a:endParaRPr kumimoji="0" lang="fr-FR" sz="1200" b="0" i="0" u="none" strike="noStrike" cap="none" normalizeH="0" baseline="0" dirty="0">
              <a:ln>
                <a:noFill/>
              </a:ln>
              <a:solidFill>
                <a:schemeClr val="tx1"/>
              </a:solidFill>
              <a:effectLst/>
              <a:latin typeface="Arial" charset="0"/>
            </a:endParaRPr>
          </a:p>
        </p:txBody>
      </p:sp>
      <p:sp>
        <p:nvSpPr>
          <p:cNvPr id="36" name="ZoneTexte 35"/>
          <p:cNvSpPr txBox="1"/>
          <p:nvPr/>
        </p:nvSpPr>
        <p:spPr>
          <a:xfrm>
            <a:off x="-14446" y="1268760"/>
            <a:ext cx="615553" cy="1512168"/>
          </a:xfrm>
          <a:prstGeom prst="rect">
            <a:avLst/>
          </a:prstGeom>
          <a:noFill/>
        </p:spPr>
        <p:txBody>
          <a:bodyPr vert="vert270" wrap="square" rtlCol="0">
            <a:spAutoFit/>
          </a:bodyPr>
          <a:lstStyle/>
          <a:p>
            <a:r>
              <a:rPr lang="fr-FR" sz="1400" dirty="0">
                <a:solidFill>
                  <a:schemeClr val="bg1">
                    <a:lumMod val="50000"/>
                  </a:schemeClr>
                </a:solidFill>
              </a:rPr>
              <a:t>Missions optionnelles</a:t>
            </a:r>
          </a:p>
        </p:txBody>
      </p:sp>
      <p:sp>
        <p:nvSpPr>
          <p:cNvPr id="37" name="ZoneTexte 36"/>
          <p:cNvSpPr txBox="1"/>
          <p:nvPr/>
        </p:nvSpPr>
        <p:spPr>
          <a:xfrm>
            <a:off x="-3993" y="3429000"/>
            <a:ext cx="615553" cy="1512168"/>
          </a:xfrm>
          <a:prstGeom prst="rect">
            <a:avLst/>
          </a:prstGeom>
          <a:noFill/>
        </p:spPr>
        <p:txBody>
          <a:bodyPr vert="vert270" wrap="square" rtlCol="0">
            <a:spAutoFit/>
          </a:bodyPr>
          <a:lstStyle/>
          <a:p>
            <a:r>
              <a:rPr lang="fr-FR" sz="1400" dirty="0">
                <a:solidFill>
                  <a:schemeClr val="bg1">
                    <a:lumMod val="50000"/>
                  </a:schemeClr>
                </a:solidFill>
              </a:rPr>
              <a:t>Missions obligatoires</a:t>
            </a:r>
          </a:p>
        </p:txBody>
      </p:sp>
    </p:spTree>
    <p:extLst>
      <p:ext uri="{BB962C8B-B14F-4D97-AF65-F5344CB8AC3E}">
        <p14:creationId xmlns:p14="http://schemas.microsoft.com/office/powerpoint/2010/main" val="154329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4. Les principes du financement</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29</a:t>
            </a:fld>
            <a:endParaRPr lang="fr-FR" altLang="fr-FR" dirty="0">
              <a:solidFill>
                <a:srgbClr val="4993D7"/>
              </a:solidFill>
            </a:endParaRPr>
          </a:p>
        </p:txBody>
      </p:sp>
    </p:spTree>
    <p:extLst>
      <p:ext uri="{BB962C8B-B14F-4D97-AF65-F5344CB8AC3E}">
        <p14:creationId xmlns:p14="http://schemas.microsoft.com/office/powerpoint/2010/main" val="307184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des négociations </a:t>
            </a:r>
          </a:p>
        </p:txBody>
      </p:sp>
      <p:sp>
        <p:nvSpPr>
          <p:cNvPr id="3" name="Espace réservé du contenu 2"/>
          <p:cNvSpPr>
            <a:spLocks noGrp="1"/>
          </p:cNvSpPr>
          <p:nvPr>
            <p:ph idx="1"/>
          </p:nvPr>
        </p:nvSpPr>
        <p:spPr>
          <a:xfrm>
            <a:off x="539552" y="620688"/>
            <a:ext cx="8424936" cy="5904656"/>
          </a:xfrm>
        </p:spPr>
        <p:txBody>
          <a:bodyPr/>
          <a:lstStyle/>
          <a:p>
            <a:pPr marL="0" indent="0" algn="just">
              <a:buClr>
                <a:schemeClr val="accent5"/>
              </a:buClr>
              <a:buSzPct val="138000"/>
              <a:buNone/>
            </a:pPr>
            <a:r>
              <a:rPr lang="fr-FR" sz="1800" dirty="0"/>
              <a:t>Des soins de ville insuffisamment structurés </a:t>
            </a:r>
            <a:r>
              <a:rPr lang="fr-FR" sz="1800" b="0" dirty="0"/>
              <a:t>pour faire face aux enjeux du virage ambulatoire, de la démographie médicale et de la croissance des maladies chroniques </a:t>
            </a:r>
          </a:p>
          <a:p>
            <a:pPr algn="just">
              <a:buClr>
                <a:schemeClr val="accent5"/>
              </a:buClr>
              <a:buSzPct val="138000"/>
            </a:pPr>
            <a:endParaRPr lang="fr-FR" sz="1800" b="0" dirty="0">
              <a:sym typeface="Wingdings" panose="05000000000000000000" pitchFamily="2" charset="2"/>
            </a:endParaRPr>
          </a:p>
          <a:p>
            <a:pPr marL="0" indent="0" algn="just">
              <a:buClr>
                <a:schemeClr val="accent5"/>
              </a:buClr>
              <a:buSzPct val="138000"/>
              <a:buNone/>
            </a:pPr>
            <a:r>
              <a:rPr lang="fr-FR" sz="1800" dirty="0">
                <a:sym typeface="Wingdings" panose="05000000000000000000" pitchFamily="2" charset="2"/>
              </a:rPr>
              <a:t>Un sentiment d’isolement de certains professionnels de santé </a:t>
            </a:r>
            <a:r>
              <a:rPr lang="fr-FR" sz="1800" b="0" dirty="0">
                <a:sym typeface="Wingdings" panose="05000000000000000000" pitchFamily="2" charset="2"/>
              </a:rPr>
              <a:t>et un exercice coordonné entre les différents acteurs de santé à développer pour faciliter l’accès aux soins, fluidifier les parcours des patients notamment entre la ville et l’hôpital et le médico-social (notamment pour éviter les ruptures de parcours et favoriser le maintien à domicile),  améliorer la qualité de la prise en charge. </a:t>
            </a:r>
          </a:p>
          <a:p>
            <a:pPr algn="just">
              <a:buClr>
                <a:schemeClr val="accent5"/>
              </a:buClr>
              <a:buSzPct val="138000"/>
            </a:pPr>
            <a:endParaRPr lang="fr-FR" sz="1800" b="0" dirty="0">
              <a:sym typeface="Wingdings" panose="05000000000000000000" pitchFamily="2" charset="2"/>
            </a:endParaRPr>
          </a:p>
          <a:p>
            <a:pPr marL="0" indent="0" algn="just">
              <a:buClr>
                <a:schemeClr val="accent5"/>
              </a:buClr>
              <a:buSzPct val="138000"/>
              <a:buNone/>
            </a:pPr>
            <a:r>
              <a:rPr lang="fr-FR" sz="1800" dirty="0">
                <a:sym typeface="Wingdings" panose="05000000000000000000" pitchFamily="2" charset="2"/>
              </a:rPr>
              <a:t>Deux niveaux de coordination complémentaires à développer </a:t>
            </a:r>
            <a:r>
              <a:rPr lang="fr-FR" sz="1800" b="0" dirty="0">
                <a:sym typeface="Wingdings" panose="05000000000000000000" pitchFamily="2" charset="2"/>
              </a:rPr>
              <a:t>:</a:t>
            </a:r>
          </a:p>
          <a:p>
            <a:pPr lvl="1" algn="just"/>
            <a:r>
              <a:rPr lang="fr-FR" dirty="0">
                <a:ea typeface="+mn-ea"/>
                <a:cs typeface="+mn-cs"/>
              </a:rPr>
              <a:t>le niveau de coordination organisé à </a:t>
            </a:r>
            <a:r>
              <a:rPr lang="fr-FR" b="1" dirty="0">
                <a:ea typeface="+mn-ea"/>
                <a:cs typeface="+mn-cs"/>
              </a:rPr>
              <a:t>l’échelle d’une patientèle </a:t>
            </a:r>
            <a:r>
              <a:rPr lang="fr-FR" dirty="0">
                <a:ea typeface="+mn-ea"/>
                <a:cs typeface="+mn-cs"/>
              </a:rPr>
              <a:t>où une organisation pluri professionnelle apporte une réponse coordonnée de proximité aux besoins de prise en charge des patients =&gt; MSP, CDS, ESP ou d’autres formes d’organisations pluri-professionnelles.</a:t>
            </a:r>
          </a:p>
          <a:p>
            <a:pPr lvl="1" algn="just"/>
            <a:r>
              <a:rPr lang="fr-FR" dirty="0">
                <a:ea typeface="+mn-ea"/>
                <a:cs typeface="+mn-cs"/>
              </a:rPr>
              <a:t>le niveau de coordination à </a:t>
            </a:r>
            <a:r>
              <a:rPr lang="fr-FR" b="1" dirty="0">
                <a:ea typeface="+mn-ea"/>
                <a:cs typeface="+mn-cs"/>
              </a:rPr>
              <a:t>l’échelle d’un territoire </a:t>
            </a:r>
            <a:r>
              <a:rPr lang="fr-FR" dirty="0">
                <a:ea typeface="+mn-ea"/>
                <a:cs typeface="+mn-cs"/>
              </a:rPr>
              <a:t>où les professionnels de santé s’organisent pour apporter une réponse collective aux besoins de santé dans une approche populationnelle =&gt; CPTS</a:t>
            </a:r>
          </a:p>
          <a:p>
            <a:pPr marL="521496" lvl="1" indent="0" algn="just">
              <a:buNone/>
            </a:pPr>
            <a:endParaRPr lang="fr-FR" dirty="0">
              <a:latin typeface="+mj-lt"/>
              <a:cs typeface="Carlito"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a:t>
            </a:fld>
            <a:endParaRPr lang="fr-FR"/>
          </a:p>
        </p:txBody>
      </p:sp>
    </p:spTree>
    <p:extLst>
      <p:ext uri="{BB962C8B-B14F-4D97-AF65-F5344CB8AC3E}">
        <p14:creationId xmlns:p14="http://schemas.microsoft.com/office/powerpoint/2010/main" val="1169418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0" y="692696"/>
            <a:ext cx="9144000" cy="5904656"/>
          </a:xfrm>
        </p:spPr>
        <p:txBody>
          <a:bodyPr/>
          <a:lstStyle/>
          <a:p>
            <a:pPr marL="0" indent="0" algn="just">
              <a:buNone/>
            </a:pPr>
            <a:r>
              <a:rPr lang="fr-FR" sz="1800" b="0" dirty="0"/>
              <a:t>Le montant des financement est adapté en fonction de la taille de la CPTS (= nombre d’habitants couverts par le territoire identifié par ladite CPTS dans son projet de santé) :</a:t>
            </a:r>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marL="0" indent="0" algn="just">
              <a:buNone/>
            </a:pPr>
            <a:endParaRPr lang="fr-FR" sz="1800" b="0" dirty="0"/>
          </a:p>
          <a:p>
            <a:pPr algn="just"/>
            <a:r>
              <a:rPr lang="fr-FR" sz="1800" dirty="0">
                <a:sym typeface="Wingdings" panose="05000000000000000000" pitchFamily="2" charset="2"/>
              </a:rPr>
              <a:t>Liberté d’appréciation quant à l’utilisation et l’affectation des fonds alloués par l’Assurance Maladie (investissement dans des outils, indemnisation du temps passé en réunion, …) </a:t>
            </a:r>
            <a:r>
              <a:rPr lang="fr-FR" sz="1800" b="0" dirty="0">
                <a:sym typeface="Wingdings" panose="05000000000000000000" pitchFamily="2" charset="2"/>
              </a:rPr>
              <a:t>y compris les fonds du dispositif de compensation financière en cas de pertes d’activité pour les soins non programmés. </a:t>
            </a:r>
            <a:r>
              <a:rPr lang="fr-FR" sz="1800" dirty="0">
                <a:sym typeface="Wingdings" panose="05000000000000000000" pitchFamily="2" charset="2"/>
              </a:rPr>
              <a:t>Exception :</a:t>
            </a:r>
            <a:r>
              <a:rPr lang="fr-FR" sz="1800" b="0" dirty="0">
                <a:sym typeface="Wingdings" panose="05000000000000000000" pitchFamily="2" charset="2"/>
              </a:rPr>
              <a:t> le  financement spécifique mis en place pour l’organisation du </a:t>
            </a:r>
            <a:r>
              <a:rPr lang="fr-FR" sz="1800" b="0" dirty="0"/>
              <a:t>dispositif de traitement et d’orientation des demandes de soins non programmés : enveloppe fléchée, les fonds alloués dans ce cadre ne peuvent être utilisés que pour la mise en place de cette organisation spécifique. </a:t>
            </a:r>
          </a:p>
          <a:p>
            <a:pPr marL="0" indent="0" algn="just">
              <a:buNone/>
            </a:pPr>
            <a:endParaRPr lang="fr-FR" sz="1800" b="0" dirty="0"/>
          </a:p>
          <a:p>
            <a:pPr marL="0" indent="0" algn="just">
              <a:buNone/>
            </a:pPr>
            <a:endParaRPr lang="fr-FR" sz="1100" b="0" dirty="0"/>
          </a:p>
          <a:p>
            <a:pPr marL="0" indent="0" algn="just">
              <a:buNone/>
            </a:pPr>
            <a:endParaRPr lang="fr-FR" sz="18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759831383"/>
              </p:ext>
            </p:extLst>
          </p:nvPr>
        </p:nvGraphicFramePr>
        <p:xfrm>
          <a:off x="1331640" y="1700808"/>
          <a:ext cx="6096000" cy="18542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fr-FR" dirty="0"/>
                        <a:t>Taille </a:t>
                      </a:r>
                    </a:p>
                  </a:txBody>
                  <a:tcPr/>
                </a:tc>
                <a:tc>
                  <a:txBody>
                    <a:bodyPr/>
                    <a:lstStyle/>
                    <a:p>
                      <a:pPr algn="ctr"/>
                      <a:r>
                        <a:rPr lang="fr-FR" dirty="0"/>
                        <a:t>Nombre d’habitants</a:t>
                      </a:r>
                    </a:p>
                  </a:txBody>
                  <a:tcPr/>
                </a:tc>
                <a:extLst>
                  <a:ext uri="{0D108BD9-81ED-4DB2-BD59-A6C34878D82A}">
                    <a16:rowId xmlns:a16="http://schemas.microsoft.com/office/drawing/2014/main" val="10000"/>
                  </a:ext>
                </a:extLst>
              </a:tr>
              <a:tr h="370840">
                <a:tc>
                  <a:txBody>
                    <a:bodyPr/>
                    <a:lstStyle/>
                    <a:p>
                      <a:pPr algn="ctr"/>
                      <a:r>
                        <a:rPr lang="fr-FR" dirty="0"/>
                        <a:t>Taille 1</a:t>
                      </a:r>
                    </a:p>
                  </a:txBody>
                  <a:tcPr/>
                </a:tc>
                <a:tc>
                  <a:txBody>
                    <a:bodyPr/>
                    <a:lstStyle/>
                    <a:p>
                      <a:pPr algn="ctr"/>
                      <a:r>
                        <a:rPr lang="fr-FR" dirty="0"/>
                        <a:t>&lt; 40 000 habitants</a:t>
                      </a:r>
                    </a:p>
                  </a:txBody>
                  <a:tcPr/>
                </a:tc>
                <a:extLst>
                  <a:ext uri="{0D108BD9-81ED-4DB2-BD59-A6C34878D82A}">
                    <a16:rowId xmlns:a16="http://schemas.microsoft.com/office/drawing/2014/main" val="10001"/>
                  </a:ext>
                </a:extLst>
              </a:tr>
              <a:tr h="370840">
                <a:tc>
                  <a:txBody>
                    <a:bodyPr/>
                    <a:lstStyle/>
                    <a:p>
                      <a:pPr algn="ctr"/>
                      <a:r>
                        <a:rPr lang="fr-FR" dirty="0"/>
                        <a:t>Taille 2</a:t>
                      </a:r>
                    </a:p>
                  </a:txBody>
                  <a:tcPr/>
                </a:tc>
                <a:tc>
                  <a:txBody>
                    <a:bodyPr/>
                    <a:lstStyle/>
                    <a:p>
                      <a:pPr algn="ctr"/>
                      <a:r>
                        <a:rPr lang="fr-FR" dirty="0"/>
                        <a:t>Entre 40 et 80 000 hab</a:t>
                      </a:r>
                      <a:r>
                        <a:rPr lang="fr-FR" baseline="0" dirty="0"/>
                        <a:t>itants</a:t>
                      </a:r>
                      <a:endParaRPr lang="fr-FR" dirty="0"/>
                    </a:p>
                  </a:txBody>
                  <a:tcPr/>
                </a:tc>
                <a:extLst>
                  <a:ext uri="{0D108BD9-81ED-4DB2-BD59-A6C34878D82A}">
                    <a16:rowId xmlns:a16="http://schemas.microsoft.com/office/drawing/2014/main" val="10002"/>
                  </a:ext>
                </a:extLst>
              </a:tr>
              <a:tr h="370840">
                <a:tc>
                  <a:txBody>
                    <a:bodyPr/>
                    <a:lstStyle/>
                    <a:p>
                      <a:pPr algn="ctr"/>
                      <a:r>
                        <a:rPr lang="fr-FR" dirty="0"/>
                        <a:t>Taille 3</a:t>
                      </a:r>
                    </a:p>
                  </a:txBody>
                  <a:tcPr/>
                </a:tc>
                <a:tc>
                  <a:txBody>
                    <a:bodyPr/>
                    <a:lstStyle/>
                    <a:p>
                      <a:pPr algn="ctr"/>
                      <a:r>
                        <a:rPr lang="fr-FR" dirty="0"/>
                        <a:t>Entre 80 et 175 000 habitants</a:t>
                      </a:r>
                    </a:p>
                  </a:txBody>
                  <a:tcPr/>
                </a:tc>
                <a:extLst>
                  <a:ext uri="{0D108BD9-81ED-4DB2-BD59-A6C34878D82A}">
                    <a16:rowId xmlns:a16="http://schemas.microsoft.com/office/drawing/2014/main" val="10003"/>
                  </a:ext>
                </a:extLst>
              </a:tr>
              <a:tr h="370840">
                <a:tc>
                  <a:txBody>
                    <a:bodyPr/>
                    <a:lstStyle/>
                    <a:p>
                      <a:pPr algn="ctr"/>
                      <a:r>
                        <a:rPr lang="fr-FR" dirty="0"/>
                        <a:t>Taille 4</a:t>
                      </a:r>
                    </a:p>
                  </a:txBody>
                  <a:tcPr/>
                </a:tc>
                <a:tc>
                  <a:txBody>
                    <a:bodyPr/>
                    <a:lstStyle/>
                    <a:p>
                      <a:pPr algn="ctr"/>
                      <a:r>
                        <a:rPr lang="fr-FR" dirty="0"/>
                        <a:t>&gt; 175 000 habitants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12094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ctr">
              <a:buNone/>
            </a:pPr>
            <a:r>
              <a:rPr lang="fr-FR" sz="2000" b="0" dirty="0"/>
              <a:t>Financement des CPTS ayant adhéré à l’ACI </a:t>
            </a:r>
          </a:p>
          <a:p>
            <a:pPr marL="0" indent="0" algn="ctr">
              <a:buNone/>
            </a:pPr>
            <a:r>
              <a:rPr lang="fr-FR" sz="2000" b="0" i="1" dirty="0">
                <a:solidFill>
                  <a:schemeClr val="tx1"/>
                </a:solidFill>
              </a:rPr>
              <a:t>Avant démarrage des missions </a:t>
            </a:r>
            <a:r>
              <a:rPr lang="fr-FR" sz="2000" b="0" dirty="0">
                <a:solidFill>
                  <a:schemeClr val="tx1"/>
                </a:solidFill>
              </a:rPr>
              <a:t>:</a:t>
            </a:r>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algn="just">
              <a:buFontTx/>
              <a:buChar char="-"/>
            </a:pPr>
            <a:r>
              <a:rPr lang="fr-FR" sz="2000" dirty="0">
                <a:sym typeface="Wingdings" panose="05000000000000000000" pitchFamily="2" charset="2"/>
              </a:rPr>
              <a:t>Financement attribué dès la signature du contrat afin  : </a:t>
            </a:r>
          </a:p>
          <a:p>
            <a:pPr lvl="1" algn="just">
              <a:buFontTx/>
              <a:buChar char="-"/>
            </a:pPr>
            <a:r>
              <a:rPr lang="fr-FR" sz="1700" dirty="0">
                <a:sym typeface="Wingdings" panose="05000000000000000000" pitchFamily="2" charset="2"/>
              </a:rPr>
              <a:t>De disposer d’ une fonction d’animation et de pilotage (condition essentielle pour accompagner les actions des PS membres de la communauté dans l’élaboration des missions) et assurer une fonction de coordination administrative (recrutement d’un coordonnateur par exemple)</a:t>
            </a:r>
          </a:p>
          <a:p>
            <a:pPr lvl="1" algn="just">
              <a:buFontTx/>
              <a:buChar char="-"/>
            </a:pPr>
            <a:r>
              <a:rPr lang="fr-FR" sz="1700" b="0" dirty="0">
                <a:sym typeface="Wingdings" panose="05000000000000000000" pitchFamily="2" charset="2"/>
              </a:rPr>
              <a:t>Valoriser le temps consacré par les PS pour définir et construire les missions</a:t>
            </a:r>
          </a:p>
          <a:p>
            <a:pPr lvl="1" algn="just">
              <a:buFontTx/>
              <a:buChar char="-"/>
            </a:pPr>
            <a:r>
              <a:rPr lang="fr-FR" sz="1700" dirty="0">
                <a:sym typeface="Wingdings" panose="05000000000000000000" pitchFamily="2" charset="2"/>
              </a:rPr>
              <a:t>Accéder à des outils informatiques facilitant la coordination au sein de la communauté (annuaire partagé, plateformes de communication, etc. …)</a:t>
            </a:r>
            <a:endParaRPr lang="fr-FR" sz="1700" b="0" dirty="0">
              <a:sym typeface="Wingdings" panose="05000000000000000000" pitchFamily="2" charset="2"/>
            </a:endParaRPr>
          </a:p>
          <a:p>
            <a:pPr lvl="1" algn="just">
              <a:buFontTx/>
              <a:buChar char="-"/>
            </a:pPr>
            <a:endParaRPr lang="fr-FR" sz="1700" b="0" dirty="0"/>
          </a:p>
          <a:p>
            <a:pPr marL="0" indent="0" algn="just">
              <a:buNone/>
            </a:pPr>
            <a:endParaRPr lang="fr-FR" sz="2000" b="0" dirty="0"/>
          </a:p>
          <a:p>
            <a:pPr marL="0" indent="0" algn="just">
              <a:buNone/>
            </a:pPr>
            <a:endParaRPr lang="fr-FR" sz="1200" b="0" dirty="0"/>
          </a:p>
          <a:p>
            <a:pPr marL="0" indent="0" algn="just">
              <a:buNone/>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31</a:t>
            </a:fld>
            <a:endParaRPr lang="fr-FR"/>
          </a:p>
        </p:txBody>
      </p:sp>
      <p:sp>
        <p:nvSpPr>
          <p:cNvPr id="6" name="Rectangle 5"/>
          <p:cNvSpPr/>
          <p:nvPr/>
        </p:nvSpPr>
        <p:spPr bwMode="auto">
          <a:xfrm>
            <a:off x="899592" y="1484784"/>
            <a:ext cx="6768752" cy="2088232"/>
          </a:xfrm>
          <a:prstGeom prst="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7" name="Rectangle 6"/>
          <p:cNvSpPr/>
          <p:nvPr/>
        </p:nvSpPr>
        <p:spPr bwMode="auto">
          <a:xfrm>
            <a:off x="1187624" y="1700808"/>
            <a:ext cx="5904656" cy="828092"/>
          </a:xfrm>
          <a:prstGeom prst="rect">
            <a:avLst/>
          </a:prstGeom>
          <a:solidFill>
            <a:schemeClr val="accent1">
              <a:lumMod val="75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effectLst/>
                <a:latin typeface="Arial" charset="0"/>
              </a:rPr>
              <a:t>Financement du fonctionnement</a:t>
            </a:r>
            <a:r>
              <a:rPr kumimoji="0" lang="fr-FR" sz="1600" b="0" i="0" u="none" strike="noStrike" cap="none" normalizeH="0" dirty="0">
                <a:ln>
                  <a:noFill/>
                </a:ln>
                <a:effectLst/>
                <a:latin typeface="Arial" charset="0"/>
              </a:rPr>
              <a:t> de la communauté professionnelle</a:t>
            </a:r>
            <a:endParaRPr kumimoji="0" lang="fr-FR" sz="1600" b="0" i="0" u="none" strike="noStrike" cap="none" normalizeH="0" baseline="0" dirty="0">
              <a:ln>
                <a:noFill/>
              </a:ln>
              <a:effectLst/>
              <a:latin typeface="Arial" charset="0"/>
            </a:endParaRPr>
          </a:p>
        </p:txBody>
      </p:sp>
    </p:spTree>
    <p:extLst>
      <p:ext uri="{BB962C8B-B14F-4D97-AF65-F5344CB8AC3E}">
        <p14:creationId xmlns:p14="http://schemas.microsoft.com/office/powerpoint/2010/main" val="339635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ctr">
              <a:buNone/>
            </a:pPr>
            <a:r>
              <a:rPr lang="fr-FR" sz="2000" b="0" dirty="0"/>
              <a:t>Financement des CPTS ayant adhéré à l’ACI </a:t>
            </a:r>
          </a:p>
          <a:p>
            <a:pPr marL="0" indent="0" algn="ctr">
              <a:buNone/>
            </a:pPr>
            <a:r>
              <a:rPr lang="fr-FR" sz="2000" b="0" i="1" dirty="0">
                <a:solidFill>
                  <a:schemeClr val="tx1"/>
                </a:solidFill>
              </a:rPr>
              <a:t>Après démarrage des missions </a:t>
            </a:r>
            <a:r>
              <a:rPr lang="fr-FR" sz="2000" b="0" dirty="0">
                <a:solidFill>
                  <a:schemeClr val="tx1"/>
                </a:solidFill>
              </a:rPr>
              <a:t>:</a:t>
            </a:r>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r>
              <a:rPr lang="fr-FR" sz="2000" dirty="0">
                <a:sym typeface="Wingdings" panose="05000000000000000000" pitchFamily="2" charset="2"/>
              </a:rPr>
              <a:t>NB : toutes les missions fonctionnent sur le même schéma (y compris les complémentaires).</a:t>
            </a:r>
          </a:p>
          <a:p>
            <a:pPr marL="0" indent="0" algn="just">
              <a:buNone/>
            </a:pPr>
            <a:r>
              <a:rPr lang="fr-FR" sz="2000" b="0" dirty="0">
                <a:sym typeface="Wingdings" panose="05000000000000000000" pitchFamily="2" charset="2"/>
              </a:rPr>
              <a:t>En sus du financement du fonctionnement de la communauté, chaque mission (prioritaire ou complémentaire) est financée en deux parts égales : </a:t>
            </a:r>
          </a:p>
          <a:p>
            <a:pPr lvl="1" algn="just">
              <a:buFontTx/>
              <a:buChar char="-"/>
            </a:pPr>
            <a:r>
              <a:rPr lang="fr-FR" sz="1400" dirty="0">
                <a:sym typeface="Wingdings" panose="05000000000000000000" pitchFamily="2" charset="2"/>
              </a:rPr>
              <a:t>Un financement fixe, qui couvre les moyens mis en œuvre par la communauté pour réaliser la mission</a:t>
            </a:r>
          </a:p>
          <a:p>
            <a:pPr lvl="1" algn="just">
              <a:buFontTx/>
              <a:buChar char="-"/>
            </a:pPr>
            <a:r>
              <a:rPr lang="fr-FR" sz="1400" b="0" dirty="0">
                <a:sym typeface="Wingdings" panose="05000000000000000000" pitchFamily="2" charset="2"/>
              </a:rPr>
              <a:t>Un financement supplémentaire prenant en compte l’intensité des moyens mis en œuvre ainsi que les résultats d’impacts des missions (en fonction des indicateurs choisis)</a:t>
            </a:r>
            <a:endParaRPr lang="fr-FR" sz="1400" b="0" dirty="0"/>
          </a:p>
          <a:p>
            <a:pPr marL="0" indent="0" algn="just">
              <a:buNone/>
            </a:pPr>
            <a:endParaRPr lang="fr-FR" sz="2000" b="0" dirty="0"/>
          </a:p>
          <a:p>
            <a:pPr marL="0" indent="0" algn="just">
              <a:buNone/>
            </a:pPr>
            <a:endParaRPr lang="fr-FR" sz="1200" b="0" dirty="0"/>
          </a:p>
          <a:p>
            <a:pPr marL="0" indent="0" algn="just">
              <a:buNone/>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32</a:t>
            </a:fld>
            <a:endParaRPr lang="fr-FR"/>
          </a:p>
        </p:txBody>
      </p:sp>
      <p:sp>
        <p:nvSpPr>
          <p:cNvPr id="6" name="Rectangle 5"/>
          <p:cNvSpPr/>
          <p:nvPr/>
        </p:nvSpPr>
        <p:spPr bwMode="auto">
          <a:xfrm>
            <a:off x="1259632" y="1484784"/>
            <a:ext cx="6624736" cy="2376264"/>
          </a:xfrm>
          <a:prstGeom prst="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7" name="Rectangle 6"/>
          <p:cNvSpPr/>
          <p:nvPr/>
        </p:nvSpPr>
        <p:spPr bwMode="auto">
          <a:xfrm>
            <a:off x="1547664" y="1700808"/>
            <a:ext cx="5976664" cy="648072"/>
          </a:xfrm>
          <a:prstGeom prst="rect">
            <a:avLst/>
          </a:prstGeom>
          <a:solidFill>
            <a:schemeClr val="accent1">
              <a:lumMod val="75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effectLst/>
                <a:latin typeface="Arial" charset="0"/>
              </a:rPr>
              <a:t>Financement du fonctionnement</a:t>
            </a:r>
            <a:r>
              <a:rPr kumimoji="0" lang="fr-FR" sz="1600" b="0" i="0" u="none" strike="noStrike" cap="none" normalizeH="0" dirty="0">
                <a:ln>
                  <a:noFill/>
                </a:ln>
                <a:effectLst/>
                <a:latin typeface="Arial" charset="0"/>
              </a:rPr>
              <a:t> de la communauté professionnelle</a:t>
            </a:r>
            <a:endParaRPr kumimoji="0" lang="fr-FR" sz="1600" b="0" i="0" u="none" strike="noStrike" cap="none" normalizeH="0" baseline="0" dirty="0">
              <a:ln>
                <a:noFill/>
              </a:ln>
              <a:effectLst/>
              <a:latin typeface="Arial" charset="0"/>
            </a:endParaRPr>
          </a:p>
        </p:txBody>
      </p:sp>
      <p:sp>
        <p:nvSpPr>
          <p:cNvPr id="5" name="Rectangle 4"/>
          <p:cNvSpPr/>
          <p:nvPr/>
        </p:nvSpPr>
        <p:spPr bwMode="auto">
          <a:xfrm>
            <a:off x="1547664" y="2420888"/>
            <a:ext cx="1944216" cy="576064"/>
          </a:xfrm>
          <a:prstGeom prst="rect">
            <a:avLst/>
          </a:prstGeom>
          <a:solidFill>
            <a:schemeClr val="accent2">
              <a:lumMod val="60000"/>
              <a:lumOff val="40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400" b="1" dirty="0">
                <a:solidFill>
                  <a:schemeClr val="bg1"/>
                </a:solidFill>
                <a:latin typeface="Arial" charset="0"/>
              </a:rPr>
              <a:t>Financement fixe</a:t>
            </a:r>
            <a:endParaRPr kumimoji="0" lang="fr-FR" sz="1400" b="1" i="0" u="none" strike="noStrike" cap="none" normalizeH="0" baseline="0" dirty="0">
              <a:ln>
                <a:noFill/>
              </a:ln>
              <a:solidFill>
                <a:schemeClr val="bg1"/>
              </a:solidFill>
              <a:effectLst/>
              <a:latin typeface="Arial" charset="0"/>
            </a:endParaRPr>
          </a:p>
        </p:txBody>
      </p:sp>
      <p:sp>
        <p:nvSpPr>
          <p:cNvPr id="8" name="Rectangle 7"/>
          <p:cNvSpPr/>
          <p:nvPr/>
        </p:nvSpPr>
        <p:spPr bwMode="auto">
          <a:xfrm>
            <a:off x="3563888" y="2420888"/>
            <a:ext cx="1944216" cy="576064"/>
          </a:xfrm>
          <a:prstGeom prst="rect">
            <a:avLst/>
          </a:prstGeom>
          <a:solidFill>
            <a:schemeClr val="accent2">
              <a:lumMod val="60000"/>
              <a:lumOff val="40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b="1" dirty="0">
                <a:solidFill>
                  <a:schemeClr val="bg1"/>
                </a:solidFill>
                <a:latin typeface="Arial" charset="0"/>
              </a:rPr>
              <a:t>Mission n°2</a:t>
            </a:r>
          </a:p>
          <a:p>
            <a:pPr algn="ctr" defTabSz="1042988" eaLnBrk="0" fontAlgn="base" hangingPunct="0">
              <a:spcBef>
                <a:spcPct val="0"/>
              </a:spcBef>
              <a:spcAft>
                <a:spcPct val="0"/>
              </a:spcAft>
            </a:pPr>
            <a:r>
              <a:rPr lang="fr-FR" sz="1400" b="1" dirty="0">
                <a:solidFill>
                  <a:schemeClr val="bg1"/>
                </a:solidFill>
                <a:latin typeface="Arial" charset="0"/>
              </a:rPr>
              <a:t>Financement fixe</a:t>
            </a:r>
          </a:p>
        </p:txBody>
      </p:sp>
      <p:sp>
        <p:nvSpPr>
          <p:cNvPr id="9" name="Rectangle 8"/>
          <p:cNvSpPr/>
          <p:nvPr/>
        </p:nvSpPr>
        <p:spPr bwMode="auto">
          <a:xfrm>
            <a:off x="5580112" y="2420888"/>
            <a:ext cx="1944216" cy="576064"/>
          </a:xfrm>
          <a:prstGeom prst="rect">
            <a:avLst/>
          </a:prstGeom>
          <a:solidFill>
            <a:schemeClr val="accent2">
              <a:lumMod val="60000"/>
              <a:lumOff val="40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b="1" dirty="0">
                <a:solidFill>
                  <a:schemeClr val="bg1"/>
                </a:solidFill>
                <a:latin typeface="Arial" charset="0"/>
              </a:rPr>
              <a:t>Mission n°3</a:t>
            </a:r>
          </a:p>
          <a:p>
            <a:pPr algn="ctr" defTabSz="1042988" eaLnBrk="0" fontAlgn="base" hangingPunct="0">
              <a:spcBef>
                <a:spcPct val="0"/>
              </a:spcBef>
              <a:spcAft>
                <a:spcPct val="0"/>
              </a:spcAft>
            </a:pPr>
            <a:r>
              <a:rPr lang="fr-FR" sz="1400" b="1" dirty="0">
                <a:solidFill>
                  <a:schemeClr val="bg1"/>
                </a:solidFill>
                <a:latin typeface="Arial" charset="0"/>
              </a:rPr>
              <a:t>Financement fixe</a:t>
            </a:r>
          </a:p>
        </p:txBody>
      </p:sp>
      <p:sp>
        <p:nvSpPr>
          <p:cNvPr id="10" name="Rectangle 9"/>
          <p:cNvSpPr/>
          <p:nvPr/>
        </p:nvSpPr>
        <p:spPr bwMode="auto">
          <a:xfrm>
            <a:off x="1547664" y="3068960"/>
            <a:ext cx="1944216" cy="576064"/>
          </a:xfrm>
          <a:prstGeom prst="rect">
            <a:avLst/>
          </a:prstGeom>
          <a:solidFill>
            <a:schemeClr val="accent6"/>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300" b="1"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300" b="1" dirty="0">
                <a:solidFill>
                  <a:schemeClr val="bg1"/>
                </a:solidFill>
                <a:latin typeface="Arial" charset="0"/>
              </a:rPr>
              <a:t>Financement variable</a:t>
            </a:r>
            <a:endParaRPr kumimoji="0" lang="fr-FR" sz="1300" b="1" i="0" u="none" strike="noStrike" cap="none" normalizeH="0" baseline="0" dirty="0">
              <a:ln>
                <a:noFill/>
              </a:ln>
              <a:solidFill>
                <a:schemeClr val="bg1"/>
              </a:solidFill>
              <a:effectLst/>
              <a:latin typeface="Arial" charset="0"/>
            </a:endParaRPr>
          </a:p>
        </p:txBody>
      </p:sp>
      <p:sp>
        <p:nvSpPr>
          <p:cNvPr id="11" name="Rectangle 10"/>
          <p:cNvSpPr/>
          <p:nvPr/>
        </p:nvSpPr>
        <p:spPr bwMode="auto">
          <a:xfrm>
            <a:off x="3563888" y="3068960"/>
            <a:ext cx="1944216" cy="576064"/>
          </a:xfrm>
          <a:prstGeom prst="rect">
            <a:avLst/>
          </a:prstGeom>
          <a:solidFill>
            <a:schemeClr val="accent6"/>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b="1" dirty="0">
                <a:solidFill>
                  <a:schemeClr val="bg1"/>
                </a:solidFill>
                <a:latin typeface="Arial" charset="0"/>
              </a:rPr>
              <a:t>Mission n°2</a:t>
            </a:r>
          </a:p>
          <a:p>
            <a:pPr algn="ctr" defTabSz="1042988" eaLnBrk="0" fontAlgn="base" hangingPunct="0">
              <a:spcBef>
                <a:spcPct val="0"/>
              </a:spcBef>
              <a:spcAft>
                <a:spcPct val="0"/>
              </a:spcAft>
            </a:pPr>
            <a:r>
              <a:rPr lang="fr-FR" sz="1300" b="1" dirty="0">
                <a:solidFill>
                  <a:schemeClr val="bg1"/>
                </a:solidFill>
                <a:latin typeface="Arial" charset="0"/>
              </a:rPr>
              <a:t>Financement variable</a:t>
            </a:r>
          </a:p>
        </p:txBody>
      </p:sp>
      <p:sp>
        <p:nvSpPr>
          <p:cNvPr id="12" name="Rectangle 11"/>
          <p:cNvSpPr/>
          <p:nvPr/>
        </p:nvSpPr>
        <p:spPr bwMode="auto">
          <a:xfrm>
            <a:off x="5580112" y="3068960"/>
            <a:ext cx="1944216" cy="576064"/>
          </a:xfrm>
          <a:prstGeom prst="rect">
            <a:avLst/>
          </a:prstGeom>
          <a:solidFill>
            <a:schemeClr val="accent6"/>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b="1" dirty="0">
                <a:solidFill>
                  <a:schemeClr val="bg1"/>
                </a:solidFill>
                <a:latin typeface="Arial" charset="0"/>
              </a:rPr>
              <a:t>Mission n°3</a:t>
            </a:r>
          </a:p>
          <a:p>
            <a:pPr algn="ctr" defTabSz="1042988" eaLnBrk="0" fontAlgn="base" hangingPunct="0">
              <a:spcBef>
                <a:spcPct val="0"/>
              </a:spcBef>
              <a:spcAft>
                <a:spcPct val="0"/>
              </a:spcAft>
            </a:pPr>
            <a:r>
              <a:rPr lang="fr-FR" sz="1300" b="1" dirty="0">
                <a:solidFill>
                  <a:schemeClr val="bg1"/>
                </a:solidFill>
                <a:latin typeface="Arial" charset="0"/>
              </a:rPr>
              <a:t>Financement variable</a:t>
            </a:r>
          </a:p>
        </p:txBody>
      </p:sp>
    </p:spTree>
    <p:extLst>
      <p:ext uri="{BB962C8B-B14F-4D97-AF65-F5344CB8AC3E}">
        <p14:creationId xmlns:p14="http://schemas.microsoft.com/office/powerpoint/2010/main" val="201087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ctr">
              <a:buNone/>
            </a:pPr>
            <a:r>
              <a:rPr lang="fr-FR" sz="2000" b="0" dirty="0"/>
              <a:t>Financement des CPTS ayant adhéré à l’ACI </a:t>
            </a:r>
          </a:p>
          <a:p>
            <a:pPr marL="0" indent="0" algn="ctr">
              <a:buNone/>
            </a:pPr>
            <a:r>
              <a:rPr lang="fr-FR" sz="2000" b="0" i="1" dirty="0">
                <a:solidFill>
                  <a:schemeClr val="tx1"/>
                </a:solidFill>
              </a:rPr>
              <a:t>Après démarrage des missions </a:t>
            </a:r>
            <a:r>
              <a:rPr lang="fr-FR" sz="2000" b="0" dirty="0">
                <a:solidFill>
                  <a:schemeClr val="tx1"/>
                </a:solidFill>
              </a:rPr>
              <a:t>:</a:t>
            </a:r>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sym typeface="Wingdings" panose="05000000000000000000" pitchFamily="2" charset="2"/>
            </a:endParaRPr>
          </a:p>
          <a:p>
            <a:pPr marL="0" indent="0" algn="just">
              <a:buNone/>
            </a:pPr>
            <a:r>
              <a:rPr lang="fr-FR" sz="2000" b="0" dirty="0">
                <a:sym typeface="Wingdings" panose="05000000000000000000" pitchFamily="2" charset="2"/>
              </a:rPr>
              <a:t>Dès démarrage des missions, le financement du fonctionnement valorise uniquement le recours à une </a:t>
            </a:r>
            <a:r>
              <a:rPr lang="fr-FR" sz="2000" dirty="0">
                <a:sym typeface="Wingdings" panose="05000000000000000000" pitchFamily="2" charset="2"/>
              </a:rPr>
              <a:t>fonction de coordination transverse</a:t>
            </a:r>
            <a:r>
              <a:rPr lang="fr-FR" sz="2000" b="0" dirty="0">
                <a:sym typeface="Wingdings" panose="05000000000000000000" pitchFamily="2" charset="2"/>
              </a:rPr>
              <a:t>.</a:t>
            </a:r>
          </a:p>
          <a:p>
            <a:pPr marL="0" indent="0" algn="just">
              <a:buNone/>
            </a:pPr>
            <a:endParaRPr lang="fr-FR" sz="2000" b="0" dirty="0">
              <a:sym typeface="Wingdings" panose="05000000000000000000" pitchFamily="2" charset="2"/>
            </a:endParaRPr>
          </a:p>
          <a:p>
            <a:pPr marL="0" indent="0" algn="just">
              <a:buNone/>
            </a:pPr>
            <a:r>
              <a:rPr lang="fr-FR" sz="2000" b="0" dirty="0">
                <a:sym typeface="Wingdings" panose="05000000000000000000" pitchFamily="2" charset="2"/>
              </a:rPr>
              <a:t>Les moyens nécessaires à la réalisation des missions (temps de concertation et équipement en outils par exemple) sont alors valorisés au sein du volet de financement fixe des missions.</a:t>
            </a:r>
            <a:endParaRPr lang="fr-FR" sz="1400" b="0" dirty="0"/>
          </a:p>
          <a:p>
            <a:pPr marL="0" indent="0" algn="just">
              <a:buNone/>
            </a:pPr>
            <a:endParaRPr lang="fr-FR" sz="2000" b="0" dirty="0"/>
          </a:p>
          <a:p>
            <a:pPr marL="0" indent="0" algn="just">
              <a:buNone/>
            </a:pPr>
            <a:endParaRPr lang="fr-FR" sz="1200" b="0" dirty="0"/>
          </a:p>
          <a:p>
            <a:pPr marL="0" indent="0" algn="just">
              <a:buNone/>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33</a:t>
            </a:fld>
            <a:endParaRPr lang="fr-FR"/>
          </a:p>
        </p:txBody>
      </p:sp>
      <p:sp>
        <p:nvSpPr>
          <p:cNvPr id="6" name="Rectangle 5"/>
          <p:cNvSpPr/>
          <p:nvPr/>
        </p:nvSpPr>
        <p:spPr bwMode="auto">
          <a:xfrm>
            <a:off x="1259632" y="1484784"/>
            <a:ext cx="6624736" cy="2376264"/>
          </a:xfrm>
          <a:prstGeom prst="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7" name="Rectangle 6"/>
          <p:cNvSpPr/>
          <p:nvPr/>
        </p:nvSpPr>
        <p:spPr bwMode="auto">
          <a:xfrm>
            <a:off x="1547664" y="1700808"/>
            <a:ext cx="5976664" cy="648072"/>
          </a:xfrm>
          <a:prstGeom prst="rect">
            <a:avLst/>
          </a:prstGeom>
          <a:solidFill>
            <a:schemeClr val="accent1">
              <a:lumMod val="75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effectLst/>
                <a:latin typeface="Arial" charset="0"/>
              </a:rPr>
              <a:t>Financement du fonctionnement</a:t>
            </a:r>
            <a:r>
              <a:rPr kumimoji="0" lang="fr-FR" sz="1600" b="0" i="0" u="none" strike="noStrike" cap="none" normalizeH="0" dirty="0">
                <a:ln>
                  <a:noFill/>
                </a:ln>
                <a:effectLst/>
                <a:latin typeface="Arial" charset="0"/>
              </a:rPr>
              <a:t> de la communauté professionnelle</a:t>
            </a:r>
            <a:endParaRPr kumimoji="0" lang="fr-FR" sz="1600" b="0" i="0" u="none" strike="noStrike" cap="none" normalizeH="0" baseline="0" dirty="0">
              <a:ln>
                <a:noFill/>
              </a:ln>
              <a:effectLst/>
              <a:latin typeface="Arial" charset="0"/>
            </a:endParaRPr>
          </a:p>
        </p:txBody>
      </p:sp>
      <p:sp>
        <p:nvSpPr>
          <p:cNvPr id="5" name="Rectangle 4"/>
          <p:cNvSpPr/>
          <p:nvPr/>
        </p:nvSpPr>
        <p:spPr bwMode="auto">
          <a:xfrm>
            <a:off x="1547664" y="2420888"/>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400" dirty="0">
                <a:solidFill>
                  <a:schemeClr val="bg1"/>
                </a:solidFill>
                <a:latin typeface="Arial" charset="0"/>
              </a:rPr>
              <a:t>Financement fixe</a:t>
            </a:r>
            <a:endParaRPr kumimoji="0" lang="fr-FR" sz="1400" i="0" u="none" strike="noStrike" cap="none" normalizeH="0" baseline="0" dirty="0">
              <a:ln>
                <a:noFill/>
              </a:ln>
              <a:solidFill>
                <a:schemeClr val="bg1"/>
              </a:solidFill>
              <a:effectLst/>
              <a:latin typeface="Arial" charset="0"/>
            </a:endParaRPr>
          </a:p>
        </p:txBody>
      </p:sp>
      <p:sp>
        <p:nvSpPr>
          <p:cNvPr id="8" name="Rectangle 7"/>
          <p:cNvSpPr/>
          <p:nvPr/>
        </p:nvSpPr>
        <p:spPr bwMode="auto">
          <a:xfrm>
            <a:off x="3563888" y="2420888"/>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dirty="0">
                <a:solidFill>
                  <a:schemeClr val="bg1"/>
                </a:solidFill>
                <a:latin typeface="Arial" charset="0"/>
              </a:rPr>
              <a:t>Mission n°2</a:t>
            </a:r>
          </a:p>
          <a:p>
            <a:pPr algn="ctr" defTabSz="1042988" eaLnBrk="0" fontAlgn="base" hangingPunct="0">
              <a:spcBef>
                <a:spcPct val="0"/>
              </a:spcBef>
              <a:spcAft>
                <a:spcPct val="0"/>
              </a:spcAft>
            </a:pPr>
            <a:r>
              <a:rPr lang="fr-FR" sz="1400" dirty="0">
                <a:solidFill>
                  <a:schemeClr val="bg1"/>
                </a:solidFill>
                <a:latin typeface="Arial" charset="0"/>
              </a:rPr>
              <a:t>Financement fixe</a:t>
            </a:r>
          </a:p>
        </p:txBody>
      </p:sp>
      <p:sp>
        <p:nvSpPr>
          <p:cNvPr id="9" name="Rectangle 8"/>
          <p:cNvSpPr/>
          <p:nvPr/>
        </p:nvSpPr>
        <p:spPr bwMode="auto">
          <a:xfrm>
            <a:off x="5580112" y="2420888"/>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dirty="0">
                <a:solidFill>
                  <a:schemeClr val="bg1"/>
                </a:solidFill>
                <a:latin typeface="Arial" charset="0"/>
              </a:rPr>
              <a:t>Mission n°3</a:t>
            </a:r>
          </a:p>
          <a:p>
            <a:pPr algn="ctr" defTabSz="1042988" eaLnBrk="0" fontAlgn="base" hangingPunct="0">
              <a:spcBef>
                <a:spcPct val="0"/>
              </a:spcBef>
              <a:spcAft>
                <a:spcPct val="0"/>
              </a:spcAft>
            </a:pPr>
            <a:r>
              <a:rPr lang="fr-FR" sz="1400" dirty="0">
                <a:solidFill>
                  <a:schemeClr val="bg1"/>
                </a:solidFill>
                <a:latin typeface="Arial" charset="0"/>
              </a:rPr>
              <a:t>Financement fixe</a:t>
            </a:r>
          </a:p>
        </p:txBody>
      </p:sp>
      <p:sp>
        <p:nvSpPr>
          <p:cNvPr id="10" name="Rectangle 9"/>
          <p:cNvSpPr/>
          <p:nvPr/>
        </p:nvSpPr>
        <p:spPr bwMode="auto">
          <a:xfrm>
            <a:off x="1547664" y="3068960"/>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300"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300" dirty="0">
                <a:solidFill>
                  <a:schemeClr val="bg1"/>
                </a:solidFill>
                <a:latin typeface="Arial" charset="0"/>
              </a:rPr>
              <a:t>Financement variable</a:t>
            </a:r>
            <a:endParaRPr kumimoji="0" lang="fr-FR" sz="1300" i="0" u="none" strike="noStrike" cap="none" normalizeH="0" baseline="0" dirty="0">
              <a:ln>
                <a:noFill/>
              </a:ln>
              <a:solidFill>
                <a:schemeClr val="bg1"/>
              </a:solidFill>
              <a:effectLst/>
              <a:latin typeface="Arial" charset="0"/>
            </a:endParaRPr>
          </a:p>
        </p:txBody>
      </p:sp>
      <p:sp>
        <p:nvSpPr>
          <p:cNvPr id="11" name="Rectangle 10"/>
          <p:cNvSpPr/>
          <p:nvPr/>
        </p:nvSpPr>
        <p:spPr bwMode="auto">
          <a:xfrm>
            <a:off x="3563888" y="3068960"/>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dirty="0">
                <a:solidFill>
                  <a:schemeClr val="bg1"/>
                </a:solidFill>
                <a:latin typeface="Arial" charset="0"/>
              </a:rPr>
              <a:t>Mission n°2</a:t>
            </a:r>
          </a:p>
          <a:p>
            <a:pPr algn="ctr" defTabSz="1042988" eaLnBrk="0" fontAlgn="base" hangingPunct="0">
              <a:spcBef>
                <a:spcPct val="0"/>
              </a:spcBef>
              <a:spcAft>
                <a:spcPct val="0"/>
              </a:spcAft>
            </a:pPr>
            <a:r>
              <a:rPr lang="fr-FR" sz="1300" dirty="0">
                <a:solidFill>
                  <a:schemeClr val="bg1"/>
                </a:solidFill>
                <a:latin typeface="Arial" charset="0"/>
              </a:rPr>
              <a:t>Financement variable</a:t>
            </a:r>
          </a:p>
        </p:txBody>
      </p:sp>
      <p:sp>
        <p:nvSpPr>
          <p:cNvPr id="12" name="Rectangle 11"/>
          <p:cNvSpPr/>
          <p:nvPr/>
        </p:nvSpPr>
        <p:spPr bwMode="auto">
          <a:xfrm>
            <a:off x="5580112" y="3068960"/>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dirty="0">
                <a:solidFill>
                  <a:schemeClr val="bg1"/>
                </a:solidFill>
                <a:latin typeface="Arial" charset="0"/>
              </a:rPr>
              <a:t>Mission n°3</a:t>
            </a:r>
          </a:p>
          <a:p>
            <a:pPr algn="ctr" defTabSz="1042988" eaLnBrk="0" fontAlgn="base" hangingPunct="0">
              <a:spcBef>
                <a:spcPct val="0"/>
              </a:spcBef>
              <a:spcAft>
                <a:spcPct val="0"/>
              </a:spcAft>
            </a:pPr>
            <a:r>
              <a:rPr lang="fr-FR" sz="1300" dirty="0">
                <a:solidFill>
                  <a:schemeClr val="bg1"/>
                </a:solidFill>
                <a:latin typeface="Arial" charset="0"/>
              </a:rPr>
              <a:t>Financement variable</a:t>
            </a:r>
          </a:p>
        </p:txBody>
      </p:sp>
      <p:sp>
        <p:nvSpPr>
          <p:cNvPr id="13" name="Virage 12"/>
          <p:cNvSpPr/>
          <p:nvPr/>
        </p:nvSpPr>
        <p:spPr bwMode="auto">
          <a:xfrm>
            <a:off x="323528" y="1772816"/>
            <a:ext cx="936104" cy="1944216"/>
          </a:xfrm>
          <a:prstGeom prst="bentArrow">
            <a:avLst/>
          </a:prstGeom>
          <a:ln/>
        </p:spPr>
        <p:style>
          <a:lnRef idx="2">
            <a:schemeClr val="accent1"/>
          </a:lnRef>
          <a:fillRef idx="1">
            <a:schemeClr val="lt1"/>
          </a:fillRef>
          <a:effectRef idx="0">
            <a:schemeClr val="accent1"/>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Tree>
    <p:extLst>
      <p:ext uri="{BB962C8B-B14F-4D97-AF65-F5344CB8AC3E}">
        <p14:creationId xmlns:p14="http://schemas.microsoft.com/office/powerpoint/2010/main" val="228438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ctr">
              <a:buNone/>
            </a:pPr>
            <a:r>
              <a:rPr lang="fr-FR" sz="2000" b="0" dirty="0"/>
              <a:t>Financement des CPTS ayant adhéré à l’ACI </a:t>
            </a:r>
          </a:p>
          <a:p>
            <a:pPr marL="0" indent="0" algn="ctr">
              <a:buNone/>
            </a:pPr>
            <a:r>
              <a:rPr lang="fr-FR" sz="2000" b="0" i="1" dirty="0">
                <a:solidFill>
                  <a:schemeClr val="tx1"/>
                </a:solidFill>
              </a:rPr>
              <a:t>Après démarrage des missions </a:t>
            </a:r>
            <a:r>
              <a:rPr lang="fr-FR" sz="2000" b="0" dirty="0">
                <a:solidFill>
                  <a:schemeClr val="tx1"/>
                </a:solidFill>
              </a:rPr>
              <a:t>:</a:t>
            </a:r>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sym typeface="Wingdings" panose="05000000000000000000" pitchFamily="2" charset="2"/>
            </a:endParaRPr>
          </a:p>
          <a:p>
            <a:pPr marL="0" indent="0" algn="just">
              <a:buNone/>
            </a:pPr>
            <a:r>
              <a:rPr lang="fr-FR" sz="2000" b="0" dirty="0">
                <a:sym typeface="Wingdings" panose="05000000000000000000" pitchFamily="2" charset="2"/>
              </a:rPr>
              <a:t>Ce financement fixe permet de participer aux coûts supportés par la CPTS dans le cadre de chaque mission :</a:t>
            </a:r>
          </a:p>
          <a:p>
            <a:pPr lvl="1" algn="just">
              <a:buFontTx/>
              <a:buChar char="-"/>
            </a:pPr>
            <a:r>
              <a:rPr lang="fr-FR" sz="1400" dirty="0">
                <a:sym typeface="Wingdings" panose="05000000000000000000" pitchFamily="2" charset="2"/>
              </a:rPr>
              <a:t>Charges de personnel éventuelles</a:t>
            </a:r>
          </a:p>
          <a:p>
            <a:pPr lvl="1" algn="just">
              <a:buFontTx/>
              <a:buChar char="-"/>
            </a:pPr>
            <a:r>
              <a:rPr lang="fr-FR" sz="1400" b="0" dirty="0">
                <a:sym typeface="Wingdings" panose="05000000000000000000" pitchFamily="2" charset="2"/>
              </a:rPr>
              <a:t>Temps dédié des PS pour l’organisation et la réalisation de la mission</a:t>
            </a:r>
          </a:p>
          <a:p>
            <a:pPr lvl="1" algn="just">
              <a:buFontTx/>
              <a:buChar char="-"/>
            </a:pPr>
            <a:r>
              <a:rPr lang="fr-FR" sz="1400" b="0" dirty="0"/>
              <a:t>Prise en charge des actions de communication</a:t>
            </a:r>
          </a:p>
          <a:p>
            <a:pPr lvl="1" algn="just">
              <a:buFontTx/>
              <a:buChar char="-"/>
            </a:pPr>
            <a:r>
              <a:rPr lang="fr-FR" sz="1400" dirty="0"/>
              <a:t>Acquisition et maintenance des outils numériques de coordination nécessaires à l’exercice des différentes missions</a:t>
            </a:r>
            <a:endParaRPr lang="fr-FR" sz="1400" b="0" dirty="0"/>
          </a:p>
          <a:p>
            <a:pPr marL="0" indent="0" algn="just">
              <a:buNone/>
            </a:pPr>
            <a:endParaRPr lang="fr-FR" sz="2000" b="0" dirty="0"/>
          </a:p>
          <a:p>
            <a:pPr marL="0" indent="0" algn="just">
              <a:buNone/>
            </a:pPr>
            <a:endParaRPr lang="fr-FR" sz="1200" b="0" dirty="0"/>
          </a:p>
          <a:p>
            <a:pPr marL="0" indent="0" algn="just">
              <a:buNone/>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34</a:t>
            </a:fld>
            <a:endParaRPr lang="fr-FR"/>
          </a:p>
        </p:txBody>
      </p:sp>
      <p:sp>
        <p:nvSpPr>
          <p:cNvPr id="6" name="Rectangle 5"/>
          <p:cNvSpPr/>
          <p:nvPr/>
        </p:nvSpPr>
        <p:spPr bwMode="auto">
          <a:xfrm>
            <a:off x="1259632" y="1484784"/>
            <a:ext cx="6624736" cy="2376264"/>
          </a:xfrm>
          <a:prstGeom prst="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7" name="Rectangle 6"/>
          <p:cNvSpPr/>
          <p:nvPr/>
        </p:nvSpPr>
        <p:spPr bwMode="auto">
          <a:xfrm>
            <a:off x="1547664" y="1700808"/>
            <a:ext cx="5976664" cy="648072"/>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rPr>
              <a:t>Financement du fonctionnement</a:t>
            </a:r>
            <a:r>
              <a:rPr kumimoji="0" lang="fr-FR" sz="1600" b="0" i="0" u="none" strike="noStrike" cap="none" normalizeH="0" dirty="0">
                <a:ln>
                  <a:noFill/>
                </a:ln>
                <a:solidFill>
                  <a:schemeClr val="bg1"/>
                </a:solidFill>
                <a:effectLst/>
                <a:latin typeface="Arial" charset="0"/>
              </a:rPr>
              <a:t> de la communauté professionnelle</a:t>
            </a:r>
            <a:endParaRPr kumimoji="0" lang="fr-FR" sz="1600" b="0" i="0" u="none" strike="noStrike" cap="none" normalizeH="0" baseline="0" dirty="0">
              <a:ln>
                <a:noFill/>
              </a:ln>
              <a:solidFill>
                <a:schemeClr val="bg1"/>
              </a:solidFill>
              <a:effectLst/>
              <a:latin typeface="Arial" charset="0"/>
            </a:endParaRPr>
          </a:p>
        </p:txBody>
      </p:sp>
      <p:sp>
        <p:nvSpPr>
          <p:cNvPr id="5" name="Rectangle 4"/>
          <p:cNvSpPr/>
          <p:nvPr/>
        </p:nvSpPr>
        <p:spPr bwMode="auto">
          <a:xfrm>
            <a:off x="1547664" y="2420888"/>
            <a:ext cx="1944216" cy="576064"/>
          </a:xfrm>
          <a:prstGeom prst="rect">
            <a:avLst/>
          </a:prstGeom>
          <a:solidFill>
            <a:schemeClr val="accent2">
              <a:lumMod val="60000"/>
              <a:lumOff val="40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400" b="1" dirty="0">
                <a:solidFill>
                  <a:schemeClr val="bg1"/>
                </a:solidFill>
                <a:latin typeface="Arial" charset="0"/>
              </a:rPr>
              <a:t>Financement fixe</a:t>
            </a:r>
            <a:endParaRPr kumimoji="0" lang="fr-FR" sz="1400" b="1" i="0" u="none" strike="noStrike" cap="none" normalizeH="0" baseline="0" dirty="0">
              <a:ln>
                <a:noFill/>
              </a:ln>
              <a:solidFill>
                <a:schemeClr val="bg1"/>
              </a:solidFill>
              <a:effectLst/>
              <a:latin typeface="Arial" charset="0"/>
            </a:endParaRPr>
          </a:p>
        </p:txBody>
      </p:sp>
      <p:sp>
        <p:nvSpPr>
          <p:cNvPr id="8" name="Rectangle 7"/>
          <p:cNvSpPr/>
          <p:nvPr/>
        </p:nvSpPr>
        <p:spPr bwMode="auto">
          <a:xfrm>
            <a:off x="3563888" y="2420888"/>
            <a:ext cx="1944216" cy="576064"/>
          </a:xfrm>
          <a:prstGeom prst="rect">
            <a:avLst/>
          </a:prstGeom>
          <a:solidFill>
            <a:schemeClr val="accent2">
              <a:lumMod val="60000"/>
              <a:lumOff val="40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b="1" dirty="0">
                <a:solidFill>
                  <a:schemeClr val="bg1"/>
                </a:solidFill>
                <a:latin typeface="Arial" charset="0"/>
              </a:rPr>
              <a:t>Mission n°2</a:t>
            </a:r>
          </a:p>
          <a:p>
            <a:pPr algn="ctr" defTabSz="1042988" eaLnBrk="0" fontAlgn="base" hangingPunct="0">
              <a:spcBef>
                <a:spcPct val="0"/>
              </a:spcBef>
              <a:spcAft>
                <a:spcPct val="0"/>
              </a:spcAft>
            </a:pPr>
            <a:r>
              <a:rPr lang="fr-FR" sz="1400" b="1" dirty="0">
                <a:solidFill>
                  <a:schemeClr val="bg1"/>
                </a:solidFill>
                <a:latin typeface="Arial" charset="0"/>
              </a:rPr>
              <a:t>Financement fixe</a:t>
            </a:r>
          </a:p>
        </p:txBody>
      </p:sp>
      <p:sp>
        <p:nvSpPr>
          <p:cNvPr id="9" name="Rectangle 8"/>
          <p:cNvSpPr/>
          <p:nvPr/>
        </p:nvSpPr>
        <p:spPr bwMode="auto">
          <a:xfrm>
            <a:off x="5580112" y="2420888"/>
            <a:ext cx="1944216" cy="576064"/>
          </a:xfrm>
          <a:prstGeom prst="rect">
            <a:avLst/>
          </a:prstGeom>
          <a:solidFill>
            <a:schemeClr val="accent2">
              <a:lumMod val="60000"/>
              <a:lumOff val="40000"/>
            </a:schemeClr>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b="1" dirty="0">
                <a:solidFill>
                  <a:schemeClr val="bg1"/>
                </a:solidFill>
                <a:latin typeface="Arial" charset="0"/>
              </a:rPr>
              <a:t>Mission n°3</a:t>
            </a:r>
          </a:p>
          <a:p>
            <a:pPr algn="ctr" defTabSz="1042988" eaLnBrk="0" fontAlgn="base" hangingPunct="0">
              <a:spcBef>
                <a:spcPct val="0"/>
              </a:spcBef>
              <a:spcAft>
                <a:spcPct val="0"/>
              </a:spcAft>
            </a:pPr>
            <a:r>
              <a:rPr lang="fr-FR" sz="1400" b="1" dirty="0">
                <a:solidFill>
                  <a:schemeClr val="bg1"/>
                </a:solidFill>
                <a:latin typeface="Arial" charset="0"/>
              </a:rPr>
              <a:t>Financement fixe</a:t>
            </a:r>
          </a:p>
        </p:txBody>
      </p:sp>
      <p:sp>
        <p:nvSpPr>
          <p:cNvPr id="10" name="Rectangle 9"/>
          <p:cNvSpPr/>
          <p:nvPr/>
        </p:nvSpPr>
        <p:spPr bwMode="auto">
          <a:xfrm>
            <a:off x="1547664" y="3068960"/>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300" b="1"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300" b="1" dirty="0">
                <a:solidFill>
                  <a:schemeClr val="bg1"/>
                </a:solidFill>
                <a:latin typeface="Arial" charset="0"/>
              </a:rPr>
              <a:t>Financement variable</a:t>
            </a:r>
            <a:endParaRPr kumimoji="0" lang="fr-FR" sz="1300" b="1" i="0" u="none" strike="noStrike" cap="none" normalizeH="0" baseline="0" dirty="0">
              <a:ln>
                <a:noFill/>
              </a:ln>
              <a:solidFill>
                <a:schemeClr val="bg1"/>
              </a:solidFill>
              <a:effectLst/>
              <a:latin typeface="Arial" charset="0"/>
            </a:endParaRPr>
          </a:p>
        </p:txBody>
      </p:sp>
      <p:sp>
        <p:nvSpPr>
          <p:cNvPr id="11" name="Rectangle 10"/>
          <p:cNvSpPr/>
          <p:nvPr/>
        </p:nvSpPr>
        <p:spPr bwMode="auto">
          <a:xfrm>
            <a:off x="3563888" y="3068960"/>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b="1" dirty="0">
                <a:solidFill>
                  <a:schemeClr val="bg1"/>
                </a:solidFill>
                <a:latin typeface="Arial" charset="0"/>
              </a:rPr>
              <a:t>Mission n°2</a:t>
            </a:r>
          </a:p>
          <a:p>
            <a:pPr algn="ctr" defTabSz="1042988" eaLnBrk="0" fontAlgn="base" hangingPunct="0">
              <a:spcBef>
                <a:spcPct val="0"/>
              </a:spcBef>
              <a:spcAft>
                <a:spcPct val="0"/>
              </a:spcAft>
            </a:pPr>
            <a:r>
              <a:rPr lang="fr-FR" sz="1300" b="1" dirty="0">
                <a:solidFill>
                  <a:schemeClr val="bg1"/>
                </a:solidFill>
                <a:latin typeface="Arial" charset="0"/>
              </a:rPr>
              <a:t>Financement variable</a:t>
            </a:r>
          </a:p>
        </p:txBody>
      </p:sp>
      <p:sp>
        <p:nvSpPr>
          <p:cNvPr id="12" name="Rectangle 11"/>
          <p:cNvSpPr/>
          <p:nvPr/>
        </p:nvSpPr>
        <p:spPr bwMode="auto">
          <a:xfrm>
            <a:off x="5580112" y="3068960"/>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b="1" dirty="0">
                <a:solidFill>
                  <a:schemeClr val="bg1"/>
                </a:solidFill>
                <a:latin typeface="Arial" charset="0"/>
              </a:rPr>
              <a:t>Mission n°3</a:t>
            </a:r>
          </a:p>
          <a:p>
            <a:pPr algn="ctr" defTabSz="1042988" eaLnBrk="0" fontAlgn="base" hangingPunct="0">
              <a:spcBef>
                <a:spcPct val="0"/>
              </a:spcBef>
              <a:spcAft>
                <a:spcPct val="0"/>
              </a:spcAft>
            </a:pPr>
            <a:r>
              <a:rPr lang="fr-FR" sz="1300" b="1" dirty="0">
                <a:solidFill>
                  <a:schemeClr val="bg1"/>
                </a:solidFill>
                <a:latin typeface="Arial" charset="0"/>
              </a:rPr>
              <a:t>Financement variable</a:t>
            </a:r>
          </a:p>
        </p:txBody>
      </p:sp>
      <p:sp>
        <p:nvSpPr>
          <p:cNvPr id="13" name="Virage 12"/>
          <p:cNvSpPr/>
          <p:nvPr/>
        </p:nvSpPr>
        <p:spPr bwMode="auto">
          <a:xfrm>
            <a:off x="323528" y="2492896"/>
            <a:ext cx="936104" cy="1512168"/>
          </a:xfrm>
          <a:prstGeom prst="bentArrow">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Tree>
    <p:extLst>
      <p:ext uri="{BB962C8B-B14F-4D97-AF65-F5344CB8AC3E}">
        <p14:creationId xmlns:p14="http://schemas.microsoft.com/office/powerpoint/2010/main" val="2194366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r>
              <a:rPr lang="fr-FR" sz="2000" u="sng" dirty="0">
                <a:sym typeface="Wingdings" panose="05000000000000000000" pitchFamily="2" charset="2"/>
              </a:rPr>
              <a:t>Focus sur les outils numériques : </a:t>
            </a:r>
          </a:p>
          <a:p>
            <a:pPr marL="0" indent="0" algn="just">
              <a:buNone/>
            </a:pPr>
            <a:r>
              <a:rPr lang="fr-FR" sz="2000" b="0" dirty="0">
                <a:sym typeface="Wingdings" panose="05000000000000000000" pitchFamily="2" charset="2"/>
              </a:rPr>
              <a:t>Ils sont à choisir par la CPTS en fonction des missions socles et optionnelles qu’elle choisit de réaliser :</a:t>
            </a:r>
            <a:endParaRPr lang="fr-FR" sz="2000" b="0" dirty="0"/>
          </a:p>
          <a:p>
            <a:pPr marL="0" indent="0" algn="just">
              <a:buNone/>
            </a:pPr>
            <a:endParaRPr lang="fr-FR" sz="1200" b="0" dirty="0"/>
          </a:p>
          <a:p>
            <a:pPr marL="0" indent="0" algn="just">
              <a:buNone/>
            </a:pPr>
            <a:endParaRPr lang="fr-FR" sz="12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r>
              <a:rPr lang="fr-FR" sz="1800" b="0" dirty="0"/>
              <a:t>Ces outils doivent : </a:t>
            </a:r>
          </a:p>
          <a:p>
            <a:pPr algn="just">
              <a:buFontTx/>
              <a:buChar char="-"/>
            </a:pPr>
            <a:r>
              <a:rPr lang="fr-FR" sz="1800" b="0" dirty="0"/>
              <a:t>garantir la sécurisation des données transmises et la traçabilité des échanges </a:t>
            </a:r>
          </a:p>
          <a:p>
            <a:pPr algn="just">
              <a:buFontTx/>
              <a:buChar char="-"/>
            </a:pPr>
            <a:r>
              <a:rPr lang="fr-FR" sz="1800" b="0" dirty="0"/>
              <a:t>Être compatibles avec les autres outils d’échanges entre PS (DMP, MSS, « e-parcours ».</a:t>
            </a:r>
          </a:p>
          <a:p>
            <a:pPr marL="0" indent="0" algn="just">
              <a:buNone/>
            </a:pPr>
            <a:endParaRPr lang="fr-FR" sz="400" b="0" dirty="0"/>
          </a:p>
          <a:p>
            <a:pPr marL="0" indent="0" algn="just">
              <a:spcBef>
                <a:spcPts val="0"/>
              </a:spcBef>
              <a:buNone/>
            </a:pPr>
            <a:r>
              <a:rPr lang="fr-FR" sz="1800" b="0" dirty="0"/>
              <a:t>Ces outils seront notamment disponibles via le projet national « e-parcours ».</a:t>
            </a:r>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35</a:t>
            </a:fld>
            <a:endParaRPr lang="fr-FR"/>
          </a:p>
        </p:txBody>
      </p:sp>
      <p:graphicFrame>
        <p:nvGraphicFramePr>
          <p:cNvPr id="14" name="Tableau 13"/>
          <p:cNvGraphicFramePr>
            <a:graphicFrameLocks noGrp="1"/>
          </p:cNvGraphicFramePr>
          <p:nvPr>
            <p:extLst>
              <p:ext uri="{D42A27DB-BD31-4B8C-83A1-F6EECF244321}">
                <p14:modId xmlns:p14="http://schemas.microsoft.com/office/powerpoint/2010/main" val="641549145"/>
              </p:ext>
            </p:extLst>
          </p:nvPr>
        </p:nvGraphicFramePr>
        <p:xfrm>
          <a:off x="1331640" y="1844824"/>
          <a:ext cx="6096000" cy="247396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FR" dirty="0"/>
                        <a:t>Missions choisies / animation de la CPTS</a:t>
                      </a:r>
                    </a:p>
                  </a:txBody>
                  <a:tcPr/>
                </a:tc>
                <a:tc>
                  <a:txBody>
                    <a:bodyPr/>
                    <a:lstStyle/>
                    <a:p>
                      <a:r>
                        <a:rPr lang="fr-FR" dirty="0"/>
                        <a:t>Exemples d’outils pouvant</a:t>
                      </a:r>
                      <a:r>
                        <a:rPr lang="fr-FR" baseline="0" dirty="0"/>
                        <a:t> être utilisés pour répondre à la mission/animation</a:t>
                      </a:r>
                      <a:endParaRPr lang="fr-FR" dirty="0"/>
                    </a:p>
                  </a:txBody>
                  <a:tcPr/>
                </a:tc>
                <a:extLst>
                  <a:ext uri="{0D108BD9-81ED-4DB2-BD59-A6C34878D82A}">
                    <a16:rowId xmlns:a16="http://schemas.microsoft.com/office/drawing/2014/main" val="10000"/>
                  </a:ext>
                </a:extLst>
              </a:tr>
              <a:tr h="370840">
                <a:tc>
                  <a:txBody>
                    <a:bodyPr/>
                    <a:lstStyle/>
                    <a:p>
                      <a:r>
                        <a:rPr lang="fr-FR" dirty="0"/>
                        <a:t>Soins non programmés</a:t>
                      </a:r>
                    </a:p>
                  </a:txBody>
                  <a:tcPr/>
                </a:tc>
                <a:tc>
                  <a:txBody>
                    <a:bodyPr/>
                    <a:lstStyle/>
                    <a:p>
                      <a:r>
                        <a:rPr lang="fr-FR" dirty="0"/>
                        <a:t>Agenda</a:t>
                      </a:r>
                      <a:r>
                        <a:rPr lang="fr-FR" baseline="0" dirty="0"/>
                        <a:t> partagé</a:t>
                      </a:r>
                    </a:p>
                    <a:p>
                      <a:r>
                        <a:rPr lang="fr-FR" baseline="0" dirty="0"/>
                        <a:t>Messageries instantanées</a:t>
                      </a:r>
                      <a:endParaRPr lang="fr-FR" dirty="0"/>
                    </a:p>
                  </a:txBody>
                  <a:tcPr/>
                </a:tc>
                <a:extLst>
                  <a:ext uri="{0D108BD9-81ED-4DB2-BD59-A6C34878D82A}">
                    <a16:rowId xmlns:a16="http://schemas.microsoft.com/office/drawing/2014/main" val="10001"/>
                  </a:ext>
                </a:extLst>
              </a:tr>
              <a:tr h="370840">
                <a:tc>
                  <a:txBody>
                    <a:bodyPr/>
                    <a:lstStyle/>
                    <a:p>
                      <a:r>
                        <a:rPr lang="fr-FR" dirty="0"/>
                        <a:t>Organisation</a:t>
                      </a:r>
                      <a:r>
                        <a:rPr lang="fr-FR" baseline="0" dirty="0"/>
                        <a:t> de parcours </a:t>
                      </a:r>
                      <a:r>
                        <a:rPr lang="fr-FR" baseline="0" dirty="0" err="1"/>
                        <a:t>pluriprofessionnels</a:t>
                      </a:r>
                      <a:endParaRPr lang="fr-FR" dirty="0"/>
                    </a:p>
                  </a:txBody>
                  <a:tcPr/>
                </a:tc>
                <a:tc>
                  <a:txBody>
                    <a:bodyPr/>
                    <a:lstStyle/>
                    <a:p>
                      <a:r>
                        <a:rPr lang="fr-FR" dirty="0"/>
                        <a:t>Annuaire des</a:t>
                      </a:r>
                      <a:r>
                        <a:rPr lang="fr-FR" baseline="0" dirty="0"/>
                        <a:t> PS</a:t>
                      </a:r>
                    </a:p>
                    <a:p>
                      <a:r>
                        <a:rPr lang="fr-FR" baseline="0" dirty="0"/>
                        <a:t>Outil de partage autour d’un patient</a:t>
                      </a:r>
                      <a:endParaRPr lang="fr-FR" dirty="0"/>
                    </a:p>
                  </a:txBody>
                  <a:tcPr/>
                </a:tc>
                <a:extLst>
                  <a:ext uri="{0D108BD9-81ED-4DB2-BD59-A6C34878D82A}">
                    <a16:rowId xmlns:a16="http://schemas.microsoft.com/office/drawing/2014/main" val="10002"/>
                  </a:ext>
                </a:extLst>
              </a:tr>
              <a:tr h="370840">
                <a:tc>
                  <a:txBody>
                    <a:bodyPr/>
                    <a:lstStyle/>
                    <a:p>
                      <a:r>
                        <a:rPr lang="fr-FR" dirty="0"/>
                        <a:t>Animation de la CPTS</a:t>
                      </a:r>
                    </a:p>
                  </a:txBody>
                  <a:tcPr/>
                </a:tc>
                <a:tc>
                  <a:txBody>
                    <a:bodyPr/>
                    <a:lstStyle/>
                    <a:p>
                      <a:r>
                        <a:rPr lang="fr-FR" dirty="0"/>
                        <a:t>Réseaux sociaux</a:t>
                      </a:r>
                      <a:r>
                        <a:rPr lang="fr-FR" baseline="0" dirty="0"/>
                        <a:t> d’entreprise</a:t>
                      </a:r>
                      <a:endParaRPr lang="fr-FR"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4891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ctr">
              <a:buNone/>
            </a:pPr>
            <a:r>
              <a:rPr lang="fr-FR" sz="2000" b="0" dirty="0"/>
              <a:t>Financement des CPTS ayant adhéré à l’ACI </a:t>
            </a:r>
          </a:p>
          <a:p>
            <a:pPr marL="0" indent="0" algn="ctr">
              <a:buNone/>
            </a:pPr>
            <a:r>
              <a:rPr lang="fr-FR" sz="2000" b="0" i="1" dirty="0">
                <a:solidFill>
                  <a:schemeClr val="tx1"/>
                </a:solidFill>
              </a:rPr>
              <a:t>Après démarrage des missions </a:t>
            </a:r>
            <a:r>
              <a:rPr lang="fr-FR" sz="2000" b="0" dirty="0">
                <a:solidFill>
                  <a:schemeClr val="tx1"/>
                </a:solidFill>
              </a:rPr>
              <a:t>:</a:t>
            </a:r>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p>
          <a:p>
            <a:pPr marL="0" indent="0" algn="just">
              <a:buNone/>
            </a:pPr>
            <a:endParaRPr lang="fr-FR" sz="2000" b="0" dirty="0">
              <a:sym typeface="Wingdings" panose="05000000000000000000" pitchFamily="2" charset="2"/>
            </a:endParaRPr>
          </a:p>
          <a:p>
            <a:pPr marL="0" indent="0" algn="just">
              <a:buNone/>
            </a:pPr>
            <a:r>
              <a:rPr lang="fr-FR" sz="2000" b="0" dirty="0">
                <a:sym typeface="Wingdings" panose="05000000000000000000" pitchFamily="2" charset="2"/>
              </a:rPr>
              <a:t>Cette partie du financement est calculée en fonction : </a:t>
            </a:r>
          </a:p>
          <a:p>
            <a:pPr algn="just">
              <a:buFontTx/>
              <a:buChar char="-"/>
            </a:pPr>
            <a:r>
              <a:rPr lang="fr-FR" sz="2000" b="0" dirty="0">
                <a:sym typeface="Wingdings" panose="05000000000000000000" pitchFamily="2" charset="2"/>
              </a:rPr>
              <a:t>de l’intensité des moyens déployés pour mettre en œuvre la mission</a:t>
            </a:r>
          </a:p>
          <a:p>
            <a:pPr algn="just">
              <a:buFontTx/>
              <a:buChar char="-"/>
            </a:pPr>
            <a:r>
              <a:rPr lang="fr-FR" sz="2000" b="0" dirty="0">
                <a:sym typeface="Wingdings" panose="05000000000000000000" pitchFamily="2" charset="2"/>
              </a:rPr>
              <a:t>du niveau d’atteinte des objectifs définis contractuellement sur la base d</a:t>
            </a:r>
            <a:r>
              <a:rPr lang="fr-FR" sz="2000" dirty="0">
                <a:solidFill>
                  <a:schemeClr val="accent5">
                    <a:lumMod val="50000"/>
                  </a:schemeClr>
                </a:solidFill>
                <a:sym typeface="Wingdings" panose="05000000000000000000" pitchFamily="2" charset="2"/>
              </a:rPr>
              <a:t>’indicateurs</a:t>
            </a:r>
            <a:r>
              <a:rPr lang="fr-FR" sz="2000" b="0" dirty="0">
                <a:sym typeface="Wingdings" panose="05000000000000000000" pitchFamily="2" charset="2"/>
              </a:rPr>
              <a:t>. Les résultats sont évalués par les 3 parties CPTS/AM/ARS. Des </a:t>
            </a:r>
            <a:r>
              <a:rPr lang="fr-FR" sz="2000" dirty="0">
                <a:solidFill>
                  <a:schemeClr val="accent5">
                    <a:lumMod val="50000"/>
                  </a:schemeClr>
                </a:solidFill>
                <a:sym typeface="Wingdings" panose="05000000000000000000" pitchFamily="2" charset="2"/>
              </a:rPr>
              <a:t>échanges réguliers </a:t>
            </a:r>
            <a:r>
              <a:rPr lang="fr-FR" sz="2000" b="0" dirty="0">
                <a:sym typeface="Wingdings" panose="05000000000000000000" pitchFamily="2" charset="2"/>
              </a:rPr>
              <a:t>entre les Parties permettent d’ajuster, le cas échéant, les objectifs au regard des évolutions territoriales et organisationnelles de la communauté.</a:t>
            </a:r>
            <a:endParaRPr lang="fr-FR" sz="1400" b="0" dirty="0"/>
          </a:p>
          <a:p>
            <a:pPr marL="0" indent="0" algn="just">
              <a:buNone/>
            </a:pPr>
            <a:endParaRPr lang="fr-FR" sz="2000" b="0" dirty="0"/>
          </a:p>
          <a:p>
            <a:pPr marL="0" indent="0" algn="just">
              <a:buNone/>
            </a:pPr>
            <a:endParaRPr lang="fr-FR" sz="1200" b="0" dirty="0"/>
          </a:p>
          <a:p>
            <a:pPr marL="0" indent="0" algn="just">
              <a:buNone/>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36</a:t>
            </a:fld>
            <a:endParaRPr lang="fr-FR"/>
          </a:p>
        </p:txBody>
      </p:sp>
      <p:sp>
        <p:nvSpPr>
          <p:cNvPr id="6" name="Rectangle 5"/>
          <p:cNvSpPr/>
          <p:nvPr/>
        </p:nvSpPr>
        <p:spPr bwMode="auto">
          <a:xfrm>
            <a:off x="1259632" y="1484784"/>
            <a:ext cx="6624736" cy="2376264"/>
          </a:xfrm>
          <a:prstGeom prst="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7" name="Rectangle 6"/>
          <p:cNvSpPr/>
          <p:nvPr/>
        </p:nvSpPr>
        <p:spPr bwMode="auto">
          <a:xfrm>
            <a:off x="1547664" y="1700808"/>
            <a:ext cx="5976664" cy="648072"/>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rPr>
              <a:t>Financement du fonctionnement</a:t>
            </a:r>
            <a:r>
              <a:rPr kumimoji="0" lang="fr-FR" sz="1600" b="0" i="0" u="none" strike="noStrike" cap="none" normalizeH="0" dirty="0">
                <a:ln>
                  <a:noFill/>
                </a:ln>
                <a:solidFill>
                  <a:schemeClr val="bg1"/>
                </a:solidFill>
                <a:effectLst/>
                <a:latin typeface="Arial" charset="0"/>
              </a:rPr>
              <a:t> de la communauté professionnelle</a:t>
            </a:r>
            <a:endParaRPr kumimoji="0" lang="fr-FR" sz="1600" b="0" i="0" u="none" strike="noStrike" cap="none" normalizeH="0" baseline="0" dirty="0">
              <a:ln>
                <a:noFill/>
              </a:ln>
              <a:solidFill>
                <a:schemeClr val="bg1"/>
              </a:solidFill>
              <a:effectLst/>
              <a:latin typeface="Arial" charset="0"/>
            </a:endParaRPr>
          </a:p>
        </p:txBody>
      </p:sp>
      <p:sp>
        <p:nvSpPr>
          <p:cNvPr id="5" name="Rectangle 4"/>
          <p:cNvSpPr/>
          <p:nvPr/>
        </p:nvSpPr>
        <p:spPr bwMode="auto">
          <a:xfrm>
            <a:off x="1547664" y="2420888"/>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400" b="1" dirty="0">
                <a:solidFill>
                  <a:schemeClr val="bg1"/>
                </a:solidFill>
                <a:latin typeface="Arial" charset="0"/>
              </a:rPr>
              <a:t>Financement fixe</a:t>
            </a:r>
            <a:endParaRPr kumimoji="0" lang="fr-FR" sz="1400" b="1" i="0" u="none" strike="noStrike" cap="none" normalizeH="0" baseline="0" dirty="0">
              <a:ln>
                <a:noFill/>
              </a:ln>
              <a:solidFill>
                <a:schemeClr val="bg1"/>
              </a:solidFill>
              <a:effectLst/>
              <a:latin typeface="Arial" charset="0"/>
            </a:endParaRPr>
          </a:p>
        </p:txBody>
      </p:sp>
      <p:sp>
        <p:nvSpPr>
          <p:cNvPr id="8" name="Rectangle 7"/>
          <p:cNvSpPr/>
          <p:nvPr/>
        </p:nvSpPr>
        <p:spPr bwMode="auto">
          <a:xfrm>
            <a:off x="3563888" y="2420888"/>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b="1" dirty="0">
                <a:solidFill>
                  <a:schemeClr val="bg1"/>
                </a:solidFill>
                <a:latin typeface="Arial" charset="0"/>
              </a:rPr>
              <a:t>Mission n°2</a:t>
            </a:r>
          </a:p>
          <a:p>
            <a:pPr algn="ctr" defTabSz="1042988" eaLnBrk="0" fontAlgn="base" hangingPunct="0">
              <a:spcBef>
                <a:spcPct val="0"/>
              </a:spcBef>
              <a:spcAft>
                <a:spcPct val="0"/>
              </a:spcAft>
            </a:pPr>
            <a:r>
              <a:rPr lang="fr-FR" sz="1400" b="1" dirty="0">
                <a:solidFill>
                  <a:schemeClr val="bg1"/>
                </a:solidFill>
                <a:latin typeface="Arial" charset="0"/>
              </a:rPr>
              <a:t>Financement fixe</a:t>
            </a:r>
          </a:p>
        </p:txBody>
      </p:sp>
      <p:sp>
        <p:nvSpPr>
          <p:cNvPr id="9" name="Rectangle 8"/>
          <p:cNvSpPr/>
          <p:nvPr/>
        </p:nvSpPr>
        <p:spPr bwMode="auto">
          <a:xfrm>
            <a:off x="5580112" y="2420888"/>
            <a:ext cx="1944216" cy="576064"/>
          </a:xfrm>
          <a:prstGeom prst="rect">
            <a:avLst/>
          </a:prstGeom>
          <a:solidFill>
            <a:schemeClr val="bg1">
              <a:lumMod val="95000"/>
            </a:schemeClr>
          </a:solidFill>
          <a:ln>
            <a:solidFill>
              <a:schemeClr val="bg1">
                <a:lumMod val="75000"/>
              </a:schemeClr>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400" b="1" dirty="0">
                <a:solidFill>
                  <a:schemeClr val="bg1"/>
                </a:solidFill>
                <a:latin typeface="Arial" charset="0"/>
              </a:rPr>
              <a:t>Mission n°3</a:t>
            </a:r>
          </a:p>
          <a:p>
            <a:pPr algn="ctr" defTabSz="1042988" eaLnBrk="0" fontAlgn="base" hangingPunct="0">
              <a:spcBef>
                <a:spcPct val="0"/>
              </a:spcBef>
              <a:spcAft>
                <a:spcPct val="0"/>
              </a:spcAft>
            </a:pPr>
            <a:r>
              <a:rPr lang="fr-FR" sz="1400" b="1" dirty="0">
                <a:solidFill>
                  <a:schemeClr val="bg1"/>
                </a:solidFill>
                <a:latin typeface="Arial" charset="0"/>
              </a:rPr>
              <a:t>Financement fixe</a:t>
            </a:r>
          </a:p>
        </p:txBody>
      </p:sp>
      <p:sp>
        <p:nvSpPr>
          <p:cNvPr id="10" name="Rectangle 9"/>
          <p:cNvSpPr/>
          <p:nvPr/>
        </p:nvSpPr>
        <p:spPr bwMode="auto">
          <a:xfrm>
            <a:off x="1547664" y="3068960"/>
            <a:ext cx="1944216" cy="576064"/>
          </a:xfrm>
          <a:prstGeom prst="rect">
            <a:avLst/>
          </a:prstGeom>
          <a:solidFill>
            <a:schemeClr val="accent6"/>
          </a:solidFill>
          <a:ln>
            <a:solidFill>
              <a:schemeClr val="tx1"/>
            </a:solid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300" b="1" i="0" u="none" strike="noStrike" cap="none" normalizeH="0" baseline="0" dirty="0">
                <a:ln>
                  <a:noFill/>
                </a:ln>
                <a:solidFill>
                  <a:schemeClr val="bg1"/>
                </a:solidFill>
                <a:effectLst/>
                <a:latin typeface="Arial" charset="0"/>
              </a:rPr>
              <a:t>Mission n°1</a:t>
            </a:r>
          </a:p>
          <a:p>
            <a:pPr marL="0" marR="0" indent="0" algn="ctr" defTabSz="1042988" rtl="0" eaLnBrk="0" fontAlgn="base" latinLnBrk="0" hangingPunct="0">
              <a:lnSpc>
                <a:spcPct val="100000"/>
              </a:lnSpc>
              <a:spcBef>
                <a:spcPct val="0"/>
              </a:spcBef>
              <a:spcAft>
                <a:spcPct val="0"/>
              </a:spcAft>
              <a:buClrTx/>
              <a:buSzTx/>
              <a:buFontTx/>
              <a:buNone/>
              <a:tabLst/>
            </a:pPr>
            <a:r>
              <a:rPr lang="fr-FR" sz="1300" b="1" dirty="0">
                <a:solidFill>
                  <a:schemeClr val="bg1"/>
                </a:solidFill>
                <a:latin typeface="Arial" charset="0"/>
              </a:rPr>
              <a:t>Financement variable</a:t>
            </a:r>
            <a:endParaRPr kumimoji="0" lang="fr-FR" sz="1300" b="1" i="0" u="none" strike="noStrike" cap="none" normalizeH="0" baseline="0" dirty="0">
              <a:ln>
                <a:noFill/>
              </a:ln>
              <a:solidFill>
                <a:schemeClr val="bg1"/>
              </a:solidFill>
              <a:effectLst/>
              <a:latin typeface="Arial" charset="0"/>
            </a:endParaRPr>
          </a:p>
        </p:txBody>
      </p:sp>
      <p:sp>
        <p:nvSpPr>
          <p:cNvPr id="11" name="Rectangle 10"/>
          <p:cNvSpPr/>
          <p:nvPr/>
        </p:nvSpPr>
        <p:spPr bwMode="auto">
          <a:xfrm>
            <a:off x="3563888" y="3068960"/>
            <a:ext cx="1944216" cy="576064"/>
          </a:xfrm>
          <a:prstGeom prst="rect">
            <a:avLst/>
          </a:prstGeom>
          <a:solidFill>
            <a:schemeClr val="accent6"/>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b="1" dirty="0">
                <a:solidFill>
                  <a:schemeClr val="bg1"/>
                </a:solidFill>
                <a:latin typeface="Arial" charset="0"/>
              </a:rPr>
              <a:t>Mission n°2</a:t>
            </a:r>
          </a:p>
          <a:p>
            <a:pPr algn="ctr" defTabSz="1042988" eaLnBrk="0" fontAlgn="base" hangingPunct="0">
              <a:spcBef>
                <a:spcPct val="0"/>
              </a:spcBef>
              <a:spcAft>
                <a:spcPct val="0"/>
              </a:spcAft>
            </a:pPr>
            <a:r>
              <a:rPr lang="fr-FR" sz="1300" b="1" dirty="0">
                <a:solidFill>
                  <a:schemeClr val="bg1"/>
                </a:solidFill>
                <a:latin typeface="Arial" charset="0"/>
              </a:rPr>
              <a:t>Financement variable</a:t>
            </a:r>
          </a:p>
        </p:txBody>
      </p:sp>
      <p:sp>
        <p:nvSpPr>
          <p:cNvPr id="12" name="Rectangle 11"/>
          <p:cNvSpPr/>
          <p:nvPr/>
        </p:nvSpPr>
        <p:spPr bwMode="auto">
          <a:xfrm>
            <a:off x="5580112" y="3068960"/>
            <a:ext cx="1944216" cy="576064"/>
          </a:xfrm>
          <a:prstGeom prst="rect">
            <a:avLst/>
          </a:prstGeom>
          <a:solidFill>
            <a:schemeClr val="accent6"/>
          </a:solidFill>
          <a:ln>
            <a:solidFill>
              <a:schemeClr val="tx1"/>
            </a:solidFill>
          </a:ln>
          <a:effectLst/>
        </p:spPr>
        <p:txBody>
          <a:bodyPr vert="horz" wrap="square" lIns="104287" tIns="52144" rIns="104287" bIns="52144" numCol="1" rtlCol="0" anchor="t" anchorCtr="0" compatLnSpc="1">
            <a:prstTxWarp prst="textNoShape">
              <a:avLst/>
            </a:prstTxWarp>
          </a:bodyPr>
          <a:lstStyle/>
          <a:p>
            <a:pPr algn="ctr" defTabSz="1042988" eaLnBrk="0" fontAlgn="base" hangingPunct="0">
              <a:spcBef>
                <a:spcPct val="0"/>
              </a:spcBef>
              <a:spcAft>
                <a:spcPct val="0"/>
              </a:spcAft>
            </a:pPr>
            <a:r>
              <a:rPr lang="fr-FR" sz="1300" b="1" dirty="0">
                <a:solidFill>
                  <a:schemeClr val="bg1"/>
                </a:solidFill>
                <a:latin typeface="Arial" charset="0"/>
              </a:rPr>
              <a:t>Mission n°3</a:t>
            </a:r>
          </a:p>
          <a:p>
            <a:pPr algn="ctr" defTabSz="1042988" eaLnBrk="0" fontAlgn="base" hangingPunct="0">
              <a:spcBef>
                <a:spcPct val="0"/>
              </a:spcBef>
              <a:spcAft>
                <a:spcPct val="0"/>
              </a:spcAft>
            </a:pPr>
            <a:r>
              <a:rPr lang="fr-FR" sz="1300" b="1" dirty="0">
                <a:solidFill>
                  <a:schemeClr val="bg1"/>
                </a:solidFill>
                <a:latin typeface="Arial" charset="0"/>
              </a:rPr>
              <a:t>Financement variable</a:t>
            </a:r>
          </a:p>
        </p:txBody>
      </p:sp>
      <p:sp>
        <p:nvSpPr>
          <p:cNvPr id="13" name="Virage 12"/>
          <p:cNvSpPr/>
          <p:nvPr/>
        </p:nvSpPr>
        <p:spPr bwMode="auto">
          <a:xfrm>
            <a:off x="323528" y="3212976"/>
            <a:ext cx="936104" cy="1008112"/>
          </a:xfrm>
          <a:prstGeom prst="bentArrow">
            <a:avLst/>
          </a:prstGeom>
          <a:ln/>
        </p:spPr>
        <p:style>
          <a:lnRef idx="2">
            <a:schemeClr val="accent6"/>
          </a:lnRef>
          <a:fillRef idx="1">
            <a:schemeClr val="lt1"/>
          </a:fillRef>
          <a:effectRef idx="0">
            <a:schemeClr val="accent6"/>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Tree>
    <p:extLst>
      <p:ext uri="{BB962C8B-B14F-4D97-AF65-F5344CB8AC3E}">
        <p14:creationId xmlns:p14="http://schemas.microsoft.com/office/powerpoint/2010/main" val="105066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07504" y="620688"/>
            <a:ext cx="9036496" cy="5904656"/>
          </a:xfrm>
        </p:spPr>
        <p:txBody>
          <a:bodyPr/>
          <a:lstStyle/>
          <a:p>
            <a:pPr marL="0" indent="0" algn="just">
              <a:buNone/>
            </a:pPr>
            <a:r>
              <a:rPr lang="fr-FR" sz="2000" u="sng" dirty="0">
                <a:sym typeface="Wingdings" panose="05000000000000000000" pitchFamily="2" charset="2"/>
              </a:rPr>
              <a:t>Focus sur les </a:t>
            </a:r>
            <a:r>
              <a:rPr lang="fr-FR" sz="2000" u="sng" dirty="0">
                <a:solidFill>
                  <a:schemeClr val="accent5">
                    <a:lumMod val="50000"/>
                  </a:schemeClr>
                </a:solidFill>
                <a:sym typeface="Wingdings" panose="05000000000000000000" pitchFamily="2" charset="2"/>
              </a:rPr>
              <a:t>indicateurs pour le suivi et le financement </a:t>
            </a:r>
            <a:r>
              <a:rPr lang="fr-FR" sz="2000" u="sng" dirty="0">
                <a:sym typeface="Wingdings" panose="05000000000000000000" pitchFamily="2" charset="2"/>
              </a:rPr>
              <a:t>des missions :</a:t>
            </a:r>
          </a:p>
          <a:p>
            <a:pPr marL="0" indent="0" algn="just">
              <a:buNone/>
            </a:pPr>
            <a:endParaRPr lang="fr-FR" sz="2000" b="0" dirty="0">
              <a:sym typeface="Wingdings" panose="05000000000000000000" pitchFamily="2" charset="2"/>
            </a:endParaRPr>
          </a:p>
          <a:p>
            <a:pPr marL="0" indent="0" algn="just">
              <a:buNone/>
            </a:pPr>
            <a:r>
              <a:rPr lang="fr-FR" sz="2000" b="0" dirty="0">
                <a:sym typeface="Wingdings" panose="05000000000000000000" pitchFamily="2" charset="2"/>
              </a:rPr>
              <a:t>Le contrat doit déterminer les indicateurs retenus (et leurs modalités de calcul) pour :</a:t>
            </a:r>
          </a:p>
          <a:p>
            <a:pPr algn="just">
              <a:buFontTx/>
              <a:buChar char="-"/>
            </a:pPr>
            <a:r>
              <a:rPr lang="fr-FR" sz="2000" b="0" dirty="0">
                <a:sym typeface="Wingdings" panose="05000000000000000000" pitchFamily="2" charset="2"/>
              </a:rPr>
              <a:t>Le suivi des missions (</a:t>
            </a:r>
            <a:r>
              <a:rPr lang="fr-FR" sz="2000" dirty="0">
                <a:sym typeface="Wingdings" panose="05000000000000000000" pitchFamily="2" charset="2"/>
              </a:rPr>
              <a:t>qui ne donnent pas forcément lieu à un financement en fonction du résultat</a:t>
            </a:r>
            <a:r>
              <a:rPr lang="fr-FR" sz="2000" b="0" dirty="0">
                <a:sym typeface="Wingdings" panose="05000000000000000000" pitchFamily="2" charset="2"/>
              </a:rPr>
              <a:t>) : indicateurs de suivi </a:t>
            </a:r>
          </a:p>
          <a:p>
            <a:pPr algn="just">
              <a:buFontTx/>
              <a:buChar char="-"/>
            </a:pPr>
            <a:r>
              <a:rPr lang="fr-FR" sz="2000" b="0" dirty="0">
                <a:sym typeface="Wingdings" panose="05000000000000000000" pitchFamily="2" charset="2"/>
              </a:rPr>
              <a:t>Le calcul du financement variable alloué à la mission : indicateurs de résultats</a:t>
            </a:r>
          </a:p>
          <a:p>
            <a:pPr marL="0" indent="0" algn="just">
              <a:buNone/>
            </a:pPr>
            <a:endParaRPr lang="fr-FR" sz="1600" b="0" dirty="0">
              <a:sym typeface="Wingdings" panose="05000000000000000000" pitchFamily="2" charset="2"/>
            </a:endParaRPr>
          </a:p>
          <a:p>
            <a:pPr marL="0" indent="0" algn="just">
              <a:buNone/>
            </a:pPr>
            <a:r>
              <a:rPr lang="fr-FR" sz="2000" b="0" dirty="0">
                <a:sym typeface="Wingdings" panose="05000000000000000000" pitchFamily="2" charset="2"/>
              </a:rPr>
              <a:t>Le contrat fixe également les niveaux d’atteinte et le niveau de financement qui en découle pour chaque indicateur dans le respect de l’enveloppe variable allouée pour chaque mission. Ces niveaux sont fixés notamment au regard de la situation constatée sur chaque territoire.</a:t>
            </a:r>
            <a:endParaRPr lang="fr-FR" sz="2000" b="0" dirty="0"/>
          </a:p>
          <a:p>
            <a:pPr marL="0" indent="0" algn="just">
              <a:buNone/>
            </a:pPr>
            <a:endParaRPr lang="fr-FR" sz="1600" b="0" dirty="0"/>
          </a:p>
          <a:p>
            <a:pPr marL="0" indent="0" algn="just">
              <a:buNone/>
            </a:pPr>
            <a:endParaRPr lang="fr-FR" sz="2000" b="0" dirty="0"/>
          </a:p>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37</a:t>
            </a:fld>
            <a:endParaRPr lang="fr-FR"/>
          </a:p>
        </p:txBody>
      </p:sp>
    </p:spTree>
    <p:extLst>
      <p:ext uri="{BB962C8B-B14F-4D97-AF65-F5344CB8AC3E}">
        <p14:creationId xmlns:p14="http://schemas.microsoft.com/office/powerpoint/2010/main" val="857535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07504" y="620688"/>
            <a:ext cx="9036496" cy="5904656"/>
          </a:xfrm>
        </p:spPr>
        <p:txBody>
          <a:bodyPr/>
          <a:lstStyle/>
          <a:p>
            <a:pPr marL="0" indent="0" algn="just">
              <a:buNone/>
            </a:pPr>
            <a:r>
              <a:rPr lang="fr-FR" sz="2000" u="sng" dirty="0">
                <a:sym typeface="Wingdings" panose="05000000000000000000" pitchFamily="2" charset="2"/>
              </a:rPr>
              <a:t>Focus sur les </a:t>
            </a:r>
            <a:r>
              <a:rPr lang="fr-FR" sz="2000" u="sng" dirty="0">
                <a:solidFill>
                  <a:schemeClr val="accent5">
                    <a:lumMod val="50000"/>
                  </a:schemeClr>
                </a:solidFill>
                <a:sym typeface="Wingdings" panose="05000000000000000000" pitchFamily="2" charset="2"/>
              </a:rPr>
              <a:t>indicateurs pour le suivi et le financement </a:t>
            </a:r>
            <a:r>
              <a:rPr lang="fr-FR" sz="2000" u="sng" dirty="0">
                <a:sym typeface="Wingdings" panose="05000000000000000000" pitchFamily="2" charset="2"/>
              </a:rPr>
              <a:t>des missions :</a:t>
            </a:r>
          </a:p>
          <a:p>
            <a:pPr marL="0" indent="0" algn="just">
              <a:buNone/>
            </a:pPr>
            <a:endParaRPr lang="fr-FR" sz="1600" b="0" dirty="0"/>
          </a:p>
          <a:p>
            <a:pPr marL="0" indent="0" algn="just">
              <a:buNone/>
            </a:pPr>
            <a:r>
              <a:rPr lang="fr-FR" sz="2000" b="0" dirty="0"/>
              <a:t>Des indicateurs de suivi ont été définis au niveau national, uniquement pour la mission accès aux soins, ces indicateurs doivent être suivis pour chaque CPTS. Il s’agit uniquement d’indicateurs de suivi. Ils peuvent être également retenus comme indicateurs de résultats (choix pour chaque contrat de les retenir ou non).</a:t>
            </a:r>
          </a:p>
          <a:p>
            <a:pPr marL="0" indent="0" algn="just">
              <a:buNone/>
            </a:pPr>
            <a:endParaRPr lang="fr-FR" sz="2000" b="0" dirty="0"/>
          </a:p>
          <a:p>
            <a:pPr marL="0" indent="0" algn="just">
              <a:buNone/>
            </a:pPr>
            <a:r>
              <a:rPr lang="fr-FR" sz="2000" b="0" dirty="0"/>
              <a:t>Possibilité pour chaque contrat d’ajouter d’autres indicateurs de suivi à cette liste. </a:t>
            </a:r>
          </a:p>
          <a:p>
            <a:pPr marL="0" indent="0" algn="just">
              <a:buNone/>
            </a:pPr>
            <a:endParaRPr lang="fr-FR" sz="2000" b="0" dirty="0"/>
          </a:p>
          <a:p>
            <a:pPr marL="0" indent="0" algn="just">
              <a:buNone/>
            </a:pPr>
            <a:r>
              <a:rPr lang="fr-FR" sz="2000" b="0" dirty="0"/>
              <a:t>Pour la fixation des indicateurs conditionnant la partie de rémunération au résultat, le choix des indicateurs est libre au niveau de chaque contrat = </a:t>
            </a:r>
            <a:r>
              <a:rPr lang="fr-FR" sz="2000" dirty="0"/>
              <a:t>il n’est pas obligatoire de retenir les indicateurs définis dans l’annexe 3 de l’ACI (mentionnés uniquement à titre indicatif).</a:t>
            </a:r>
          </a:p>
          <a:p>
            <a:pPr marL="0" indent="0" algn="just">
              <a:buNone/>
            </a:pPr>
            <a:endParaRPr lang="fr-FR" sz="2000" b="0" dirty="0"/>
          </a:p>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38</a:t>
            </a:fld>
            <a:endParaRPr lang="fr-FR"/>
          </a:p>
        </p:txBody>
      </p:sp>
    </p:spTree>
    <p:extLst>
      <p:ext uri="{BB962C8B-B14F-4D97-AF65-F5344CB8AC3E}">
        <p14:creationId xmlns:p14="http://schemas.microsoft.com/office/powerpoint/2010/main" val="348659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r>
              <a:rPr lang="fr-FR" sz="2000" u="sng" dirty="0">
                <a:sym typeface="Wingdings" panose="05000000000000000000" pitchFamily="2" charset="2"/>
              </a:rPr>
              <a:t>Focus sur les </a:t>
            </a:r>
            <a:r>
              <a:rPr lang="fr-FR" sz="2000" u="sng" dirty="0">
                <a:solidFill>
                  <a:schemeClr val="accent5">
                    <a:lumMod val="50000"/>
                  </a:schemeClr>
                </a:solidFill>
                <a:sym typeface="Wingdings" panose="05000000000000000000" pitchFamily="2" charset="2"/>
              </a:rPr>
              <a:t>indicateurs pour le suivi et le financement </a:t>
            </a:r>
            <a:r>
              <a:rPr lang="fr-FR" sz="2000" u="sng" dirty="0">
                <a:sym typeface="Wingdings" panose="05000000000000000000" pitchFamily="2" charset="2"/>
              </a:rPr>
              <a:t>des missions :</a:t>
            </a:r>
          </a:p>
          <a:p>
            <a:pPr marL="0" indent="0" algn="just">
              <a:buNone/>
            </a:pPr>
            <a:r>
              <a:rPr lang="fr-FR" sz="2000" b="0" u="sng" dirty="0"/>
              <a:t>Les indicateurs en faveur de l’amélioration de l’accès aux soins :</a:t>
            </a:r>
          </a:p>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39</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79604286"/>
              </p:ext>
            </p:extLst>
          </p:nvPr>
        </p:nvGraphicFramePr>
        <p:xfrm>
          <a:off x="323528" y="1556792"/>
          <a:ext cx="8568952" cy="4861903"/>
        </p:xfrm>
        <a:graphic>
          <a:graphicData uri="http://schemas.openxmlformats.org/drawingml/2006/table">
            <a:tbl>
              <a:tblPr/>
              <a:tblGrid>
                <a:gridCol w="1728191">
                  <a:extLst>
                    <a:ext uri="{9D8B030D-6E8A-4147-A177-3AD203B41FA5}">
                      <a16:colId xmlns:a16="http://schemas.microsoft.com/office/drawing/2014/main" val="20000"/>
                    </a:ext>
                  </a:extLst>
                </a:gridCol>
                <a:gridCol w="4598171">
                  <a:extLst>
                    <a:ext uri="{9D8B030D-6E8A-4147-A177-3AD203B41FA5}">
                      <a16:colId xmlns:a16="http://schemas.microsoft.com/office/drawing/2014/main" val="20001"/>
                    </a:ext>
                  </a:extLst>
                </a:gridCol>
                <a:gridCol w="975953">
                  <a:extLst>
                    <a:ext uri="{9D8B030D-6E8A-4147-A177-3AD203B41FA5}">
                      <a16:colId xmlns:a16="http://schemas.microsoft.com/office/drawing/2014/main" val="20002"/>
                    </a:ext>
                  </a:extLst>
                </a:gridCol>
                <a:gridCol w="1266637">
                  <a:extLst>
                    <a:ext uri="{9D8B030D-6E8A-4147-A177-3AD203B41FA5}">
                      <a16:colId xmlns:a16="http://schemas.microsoft.com/office/drawing/2014/main" val="20003"/>
                    </a:ext>
                  </a:extLst>
                </a:gridCol>
              </a:tblGrid>
              <a:tr h="717308">
                <a:tc>
                  <a:txBody>
                    <a:bodyPr/>
                    <a:lstStyle/>
                    <a:p>
                      <a:pPr algn="ctr" fontAlgn="ctr"/>
                      <a:r>
                        <a:rPr lang="fr-FR" sz="1100" b="1" i="0" u="none" strike="noStrike" dirty="0">
                          <a:solidFill>
                            <a:srgbClr val="FFFFFF"/>
                          </a:solidFill>
                          <a:effectLst/>
                          <a:latin typeface="Arial"/>
                        </a:rPr>
                        <a:t>Missions en faveur de l’amélioration de l’accès aux soins </a:t>
                      </a:r>
                    </a:p>
                  </a:txBody>
                  <a:tcPr marL="9115" marR="9115" marT="911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FFFFFF"/>
                          </a:solidFill>
                          <a:effectLst/>
                          <a:latin typeface="Arial"/>
                        </a:rPr>
                        <a:t> exemples</a:t>
                      </a:r>
                      <a:r>
                        <a:rPr lang="fr-FR" sz="1100" b="0" i="0" u="none" strike="noStrike" baseline="0" dirty="0">
                          <a:solidFill>
                            <a:srgbClr val="FFFFFF"/>
                          </a:solidFill>
                          <a:effectLst/>
                          <a:latin typeface="Arial"/>
                        </a:rPr>
                        <a:t> </a:t>
                      </a:r>
                      <a:r>
                        <a:rPr lang="fr-FR" sz="1100" b="0" i="0" u="none" strike="noStrike" dirty="0">
                          <a:solidFill>
                            <a:srgbClr val="FFFFFF"/>
                          </a:solidFill>
                          <a:effectLst/>
                          <a:latin typeface="Arial"/>
                        </a:rPr>
                        <a:t> </a:t>
                      </a:r>
                      <a:r>
                        <a:rPr lang="fr-FR" sz="1100" b="1" i="0" u="none" strike="noStrike" dirty="0">
                          <a:solidFill>
                            <a:srgbClr val="FFFFFF"/>
                          </a:solidFill>
                          <a:effectLst/>
                          <a:latin typeface="Arial"/>
                        </a:rPr>
                        <a:t>Indicateurs d’actions et de résultats</a:t>
                      </a:r>
                      <a:endParaRPr lang="fr-FR" sz="1100" b="0" i="0" u="none" strike="noStrike" dirty="0">
                        <a:solidFill>
                          <a:srgbClr val="FFFFFF"/>
                        </a:solidFill>
                        <a:effectLst/>
                        <a:latin typeface="Arial"/>
                      </a:endParaRPr>
                    </a:p>
                  </a:txBody>
                  <a:tcPr marL="9115" marR="9115" marT="91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Arial"/>
                        </a:rPr>
                        <a:t>Indicateurs de suivi définis au niveau …</a:t>
                      </a:r>
                    </a:p>
                  </a:txBody>
                  <a:tcPr marL="9115" marR="9115" marT="9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Arial"/>
                        </a:rPr>
                        <a:t>Indicateurs</a:t>
                      </a:r>
                      <a:r>
                        <a:rPr lang="fr-FR" sz="1100" b="1" i="0" u="none" strike="noStrike" baseline="0" dirty="0">
                          <a:solidFill>
                            <a:srgbClr val="FFFFFF"/>
                          </a:solidFill>
                          <a:effectLst/>
                          <a:latin typeface="Arial"/>
                        </a:rPr>
                        <a:t> de résultats définis au niveau …(conditionnant la rémunération variable)</a:t>
                      </a:r>
                      <a:endParaRPr lang="fr-FR" sz="1100" b="1" i="0" u="none" strike="noStrike" dirty="0">
                        <a:solidFill>
                          <a:srgbClr val="FFFFFF"/>
                        </a:solidFill>
                        <a:effectLst/>
                        <a:latin typeface="Arial"/>
                      </a:endParaRPr>
                    </a:p>
                  </a:txBody>
                  <a:tcPr marL="9115" marR="9115" marT="911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761228">
                <a:tc rowSpan="3">
                  <a:txBody>
                    <a:bodyPr/>
                    <a:lstStyle/>
                    <a:p>
                      <a:pPr algn="ctr" fontAlgn="ctr"/>
                      <a:r>
                        <a:rPr lang="fr-FR" sz="1100" b="1" i="0" u="none" strike="noStrike">
                          <a:solidFill>
                            <a:srgbClr val="000000"/>
                          </a:solidFill>
                          <a:effectLst/>
                          <a:latin typeface="Arial"/>
                        </a:rPr>
                        <a:t>Faciliter l’accès à un médecin traitant </a:t>
                      </a:r>
                    </a:p>
                  </a:txBody>
                  <a:tcPr marL="9115" marR="9115" marT="9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solidFill>
                            <a:srgbClr val="000000"/>
                          </a:solidFill>
                          <a:effectLst/>
                          <a:latin typeface="Arial"/>
                        </a:rPr>
                        <a:t>-          Progression de la patientèle avec MT/ patients dans la population couverte par la communauté professionnelle en fonction des besoins identifiés sur le territoire</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100" b="0" i="0" u="none" strike="noStrike" dirty="0">
                          <a:solidFill>
                            <a:srgbClr val="000000"/>
                          </a:solidFill>
                          <a:effectLst/>
                          <a:latin typeface="Arial"/>
                        </a:rPr>
                        <a:t>National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Arial"/>
                        </a:rPr>
                        <a:t>Local </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761228">
                <a:tc vMerge="1">
                  <a:txBody>
                    <a:bodyPr/>
                    <a:lstStyle/>
                    <a:p>
                      <a:endParaRPr lang="fr-FR"/>
                    </a:p>
                  </a:txBody>
                  <a:tcPr/>
                </a:tc>
                <a:tc>
                  <a:txBody>
                    <a:bodyPr/>
                    <a:lstStyle/>
                    <a:p>
                      <a:pPr algn="just" fontAlgn="ctr"/>
                      <a:r>
                        <a:rPr lang="fr-FR" sz="1100" b="0" i="0" u="none" strike="noStrike">
                          <a:solidFill>
                            <a:srgbClr val="000000"/>
                          </a:solidFill>
                          <a:effectLst/>
                          <a:latin typeface="Arial"/>
                        </a:rPr>
                        <a:t>-</a:t>
                      </a:r>
                      <a:r>
                        <a:rPr lang="fr-FR" sz="700" b="0" i="0" u="none" strike="noStrike">
                          <a:solidFill>
                            <a:srgbClr val="000000"/>
                          </a:solidFill>
                          <a:effectLst/>
                          <a:latin typeface="Arial"/>
                        </a:rPr>
                        <a:t>          </a:t>
                      </a:r>
                      <a:r>
                        <a:rPr lang="fr-FR" sz="1100" b="0" i="0" u="none" strike="noStrike">
                          <a:solidFill>
                            <a:srgbClr val="000000"/>
                          </a:solidFill>
                          <a:effectLst/>
                          <a:latin typeface="Arial"/>
                        </a:rPr>
                        <a:t>Réduction du % patients sans médecin traitant pour les patients en ALD, ou  âgés de plus de 70 ans,  ou couverts par la CMUC en fonction des besoins identifiés sur le territoire</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100" b="0" i="0" u="none" strike="noStrike" dirty="0">
                          <a:solidFill>
                            <a:srgbClr val="000000"/>
                          </a:solidFill>
                          <a:effectLst/>
                          <a:latin typeface="Arial"/>
                        </a:rPr>
                        <a:t>National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Arial"/>
                        </a:rPr>
                        <a:t>Local </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321756">
                <a:tc vMerge="1">
                  <a:txBody>
                    <a:bodyPr/>
                    <a:lstStyle/>
                    <a:p>
                      <a:endParaRPr lang="fr-FR"/>
                    </a:p>
                  </a:txBody>
                  <a:tcPr/>
                </a:tc>
                <a:tc>
                  <a:txBody>
                    <a:bodyPr/>
                    <a:lstStyle/>
                    <a:p>
                      <a:pPr algn="just" fontAlgn="ctr"/>
                      <a:r>
                        <a:rPr lang="fr-FR" sz="1100" b="0" i="0" u="none" strike="noStrike">
                          <a:solidFill>
                            <a:srgbClr val="000000"/>
                          </a:solidFill>
                          <a:effectLst/>
                          <a:latin typeface="Arial"/>
                        </a:rPr>
                        <a:t>-</a:t>
                      </a:r>
                      <a:r>
                        <a:rPr lang="fr-FR" sz="700" b="0" i="0" u="none" strike="noStrike">
                          <a:solidFill>
                            <a:srgbClr val="000000"/>
                          </a:solidFill>
                          <a:effectLst/>
                          <a:latin typeface="Arial"/>
                        </a:rPr>
                        <a:t>          </a:t>
                      </a:r>
                      <a:r>
                        <a:rPr lang="fr-FR" sz="1100" b="0" i="0" u="none" strike="noStrike">
                          <a:solidFill>
                            <a:srgbClr val="000000"/>
                          </a:solidFill>
                          <a:effectLst/>
                          <a:latin typeface="Arial"/>
                        </a:rPr>
                        <a:t>Indicateurs valorisant le niveau d’intensité des actions engagées</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Local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Arial"/>
                        </a:rPr>
                        <a:t>Local</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9876">
                <a:tc rowSpan="4">
                  <a:txBody>
                    <a:bodyPr/>
                    <a:lstStyle/>
                    <a:p>
                      <a:pPr algn="ctr" fontAlgn="ctr"/>
                      <a:r>
                        <a:rPr lang="fr-FR" sz="1100" b="1" i="0" u="none" strike="noStrike" dirty="0">
                          <a:solidFill>
                            <a:srgbClr val="000000"/>
                          </a:solidFill>
                          <a:effectLst/>
                          <a:latin typeface="Arial"/>
                        </a:rPr>
                        <a:t>Améliorer la prise en charge des soins non programmés en ville</a:t>
                      </a:r>
                    </a:p>
                  </a:txBody>
                  <a:tcPr marL="9115" marR="9115" marT="9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100" b="0" i="0" u="none" strike="noStrike">
                          <a:solidFill>
                            <a:srgbClr val="000000"/>
                          </a:solidFill>
                          <a:effectLst/>
                          <a:latin typeface="Arial"/>
                        </a:rPr>
                        <a:t>-</a:t>
                      </a:r>
                      <a:r>
                        <a:rPr lang="fr-FR" sz="700" b="0" i="0" u="none" strike="noStrike">
                          <a:solidFill>
                            <a:srgbClr val="000000"/>
                          </a:solidFill>
                          <a:effectLst/>
                          <a:latin typeface="Arial"/>
                        </a:rPr>
                        <a:t>          </a:t>
                      </a:r>
                      <a:r>
                        <a:rPr lang="fr-FR" sz="1100" b="0" i="0" u="none" strike="noStrike">
                          <a:solidFill>
                            <a:srgbClr val="000000"/>
                          </a:solidFill>
                          <a:effectLst/>
                          <a:latin typeface="Arial"/>
                        </a:rPr>
                        <a:t>Taux de passages aux urgences non suivis d’hospitalisation (indicateur décroissant)</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100" b="0" i="0" u="none" strike="noStrike" dirty="0">
                          <a:solidFill>
                            <a:srgbClr val="000000"/>
                          </a:solidFill>
                          <a:effectLst/>
                          <a:latin typeface="Arial"/>
                        </a:rPr>
                        <a:t>National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Arial"/>
                        </a:rPr>
                        <a:t>Local </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459876">
                <a:tc vMerge="1">
                  <a:txBody>
                    <a:bodyPr/>
                    <a:lstStyle/>
                    <a:p>
                      <a:endParaRPr lang="fr-FR"/>
                    </a:p>
                  </a:txBody>
                  <a:tcPr/>
                </a:tc>
                <a:tc>
                  <a:txBody>
                    <a:bodyPr/>
                    <a:lstStyle/>
                    <a:p>
                      <a:pPr algn="just" fontAlgn="ctr"/>
                      <a:r>
                        <a:rPr lang="fr-FR" sz="1100" b="0" i="0" u="none" strike="noStrike">
                          <a:solidFill>
                            <a:srgbClr val="000000"/>
                          </a:solidFill>
                          <a:effectLst/>
                          <a:latin typeface="Arial"/>
                        </a:rPr>
                        <a:t>- Part des admissions directes en hospitalisation de médecine (indicateur croissant)</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100" b="0" i="0" u="none" strike="noStrike" dirty="0">
                          <a:solidFill>
                            <a:srgbClr val="000000"/>
                          </a:solidFill>
                          <a:effectLst/>
                          <a:latin typeface="Arial"/>
                        </a:rPr>
                        <a:t>National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Arial"/>
                        </a:rPr>
                        <a:t>Local </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761228">
                <a:tc vMerge="1">
                  <a:txBody>
                    <a:bodyPr/>
                    <a:lstStyle/>
                    <a:p>
                      <a:endParaRPr lang="fr-FR"/>
                    </a:p>
                  </a:txBody>
                  <a:tcPr/>
                </a:tc>
                <a:tc>
                  <a:txBody>
                    <a:bodyPr/>
                    <a:lstStyle/>
                    <a:p>
                      <a:pPr algn="just" fontAlgn="ctr"/>
                      <a:r>
                        <a:rPr lang="fr-FR" sz="1100" b="0" i="0" u="none" strike="noStrike" dirty="0">
                          <a:solidFill>
                            <a:srgbClr val="000000"/>
                          </a:solidFill>
                          <a:effectLst/>
                          <a:latin typeface="Arial"/>
                        </a:rPr>
                        <a:t>- Augmentation du nombre de consultations enregistrées dans le cadre de l’organisation de régulation territoriale mise en place pour prendre en charge les soins non programmés.  </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100" b="0" i="0" u="none" strike="noStrike" dirty="0">
                          <a:solidFill>
                            <a:srgbClr val="000000"/>
                          </a:solidFill>
                          <a:effectLst/>
                          <a:latin typeface="Arial"/>
                        </a:rPr>
                        <a:t>National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Arial"/>
                        </a:rPr>
                        <a:t>Local </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321756">
                <a:tc vMerge="1">
                  <a:txBody>
                    <a:bodyPr/>
                    <a:lstStyle/>
                    <a:p>
                      <a:endParaRPr lang="fr-FR"/>
                    </a:p>
                  </a:txBody>
                  <a:tcPr/>
                </a:tc>
                <a:tc>
                  <a:txBody>
                    <a:bodyPr/>
                    <a:lstStyle/>
                    <a:p>
                      <a:pPr algn="just" fontAlgn="ctr"/>
                      <a:r>
                        <a:rPr lang="fr-FR" sz="1100" b="0" i="0" u="none" strike="noStrike">
                          <a:solidFill>
                            <a:srgbClr val="000000"/>
                          </a:solidFill>
                          <a:effectLst/>
                          <a:latin typeface="Arial"/>
                        </a:rPr>
                        <a:t>-          Indicateurs valorisant le niveau d’intensité des actions engagées</a:t>
                      </a:r>
                    </a:p>
                  </a:txBody>
                  <a:tcPr marL="9115" marR="9115" marT="911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Local</a:t>
                      </a:r>
                    </a:p>
                  </a:txBody>
                  <a:tcPr marL="9115" marR="9115" marT="911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Arial"/>
                        </a:rPr>
                        <a:t>Local</a:t>
                      </a:r>
                    </a:p>
                  </a:txBody>
                  <a:tcPr marL="9115" marR="9115" marT="911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9523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des négociations </a:t>
            </a:r>
          </a:p>
        </p:txBody>
      </p:sp>
      <p:sp>
        <p:nvSpPr>
          <p:cNvPr id="3" name="Espace réservé du contenu 2"/>
          <p:cNvSpPr>
            <a:spLocks noGrp="1"/>
          </p:cNvSpPr>
          <p:nvPr>
            <p:ph idx="1"/>
          </p:nvPr>
        </p:nvSpPr>
        <p:spPr>
          <a:xfrm>
            <a:off x="539552" y="620688"/>
            <a:ext cx="8424936" cy="5904656"/>
          </a:xfrm>
        </p:spPr>
        <p:txBody>
          <a:bodyPr/>
          <a:lstStyle/>
          <a:p>
            <a:pPr marL="0" indent="0" algn="just">
              <a:buNone/>
            </a:pPr>
            <a:endParaRPr lang="fr-FR" sz="1800" dirty="0"/>
          </a:p>
          <a:p>
            <a:pPr marL="0" indent="0" algn="just">
              <a:buNone/>
            </a:pPr>
            <a:r>
              <a:rPr lang="fr-FR" sz="1800" dirty="0"/>
              <a:t>Réponse à la nécessité de développer l’exercice coordonné qui permet :</a:t>
            </a:r>
          </a:p>
          <a:p>
            <a:pPr marL="0" indent="0" algn="just">
              <a:buNone/>
            </a:pPr>
            <a:endParaRPr lang="fr-FR" sz="1800" dirty="0"/>
          </a:p>
          <a:p>
            <a:pPr algn="just">
              <a:buFontTx/>
              <a:buChar char="-"/>
            </a:pPr>
            <a:r>
              <a:rPr lang="fr-FR" sz="1800" b="0" dirty="0"/>
              <a:t>d’améliorer l’accès, la qualité et l’organisation des soins dans leur différentes dimensions ;</a:t>
            </a:r>
          </a:p>
          <a:p>
            <a:pPr algn="just">
              <a:buFontTx/>
              <a:buChar char="-"/>
            </a:pPr>
            <a:r>
              <a:rPr lang="fr-FR" sz="1800" b="0" dirty="0"/>
              <a:t>d’organiser des réponses aux besoins de soins ;</a:t>
            </a:r>
          </a:p>
          <a:p>
            <a:pPr algn="just">
              <a:buFontTx/>
              <a:buChar char="-"/>
            </a:pPr>
            <a:r>
              <a:rPr lang="fr-FR" sz="1800" b="0" dirty="0"/>
              <a:t>de mieux articuler les différents acteurs de santé (1</a:t>
            </a:r>
            <a:r>
              <a:rPr lang="fr-FR" sz="1800" b="0" baseline="30000" dirty="0"/>
              <a:t>er</a:t>
            </a:r>
            <a:r>
              <a:rPr lang="fr-FR" sz="1800" b="0" dirty="0"/>
              <a:t> et 2</a:t>
            </a:r>
            <a:r>
              <a:rPr lang="fr-FR" sz="1800" b="0" baseline="30000" dirty="0"/>
              <a:t>nd</a:t>
            </a:r>
            <a:r>
              <a:rPr lang="fr-FR" sz="1800" b="0" dirty="0"/>
              <a:t> recours / ville-hôpital, etc.)</a:t>
            </a:r>
          </a:p>
          <a:p>
            <a:pPr algn="just">
              <a:buFontTx/>
              <a:buChar char="-"/>
            </a:pPr>
            <a:r>
              <a:rPr lang="fr-FR" sz="1800" b="0" dirty="0"/>
              <a:t>de maintenir à domicile des personnes en situation complexe ;</a:t>
            </a:r>
          </a:p>
          <a:p>
            <a:pPr algn="just">
              <a:buFontTx/>
              <a:buChar char="-"/>
            </a:pPr>
            <a:r>
              <a:rPr lang="fr-FR" sz="1800" b="0" dirty="0"/>
              <a:t>de développer des activités de prévention et de dépistage;</a:t>
            </a:r>
          </a:p>
          <a:p>
            <a:pPr algn="just">
              <a:buFontTx/>
              <a:buChar char="-"/>
            </a:pPr>
            <a:r>
              <a:rPr lang="fr-FR" sz="1800" b="0" dirty="0"/>
              <a:t>de contribuer à l’attractivité;</a:t>
            </a:r>
            <a:endParaRPr lang="fr-FR" sz="1800" dirty="0">
              <a:solidFill>
                <a:schemeClr val="tx2">
                  <a:lumMod val="75000"/>
                </a:schemeClr>
              </a:solidFill>
            </a:endParaRPr>
          </a:p>
          <a:p>
            <a:pPr algn="just">
              <a:buFontTx/>
              <a:buChar char="-"/>
            </a:pPr>
            <a:r>
              <a:rPr lang="fr-FR" sz="1800" b="0" dirty="0"/>
              <a:t>de contribuer à réduire le sentiment d’isolement de certains professionnels de santé ;</a:t>
            </a:r>
          </a:p>
          <a:p>
            <a:pPr algn="just">
              <a:buFontTx/>
              <a:buChar char="-"/>
            </a:pPr>
            <a:r>
              <a:rPr lang="fr-FR" sz="1800" b="0" dirty="0"/>
              <a:t>………</a:t>
            </a:r>
          </a:p>
          <a:p>
            <a:pPr marL="521496" lvl="1" indent="0" algn="just">
              <a:buNone/>
            </a:pPr>
            <a:endParaRPr lang="fr-FR" dirty="0">
              <a:latin typeface="+mj-lt"/>
              <a:cs typeface="Carlito"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a:t>
            </a:fld>
            <a:endParaRPr lang="fr-FR"/>
          </a:p>
        </p:txBody>
      </p:sp>
    </p:spTree>
    <p:extLst>
      <p:ext uri="{BB962C8B-B14F-4D97-AF65-F5344CB8AC3E}">
        <p14:creationId xmlns:p14="http://schemas.microsoft.com/office/powerpoint/2010/main" val="3711205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r>
              <a:rPr lang="fr-FR" sz="2000" u="sng" dirty="0">
                <a:sym typeface="Wingdings" panose="05000000000000000000" pitchFamily="2" charset="2"/>
              </a:rPr>
              <a:t>Focus sur les </a:t>
            </a:r>
            <a:r>
              <a:rPr lang="fr-FR" sz="2000" u="sng" dirty="0">
                <a:solidFill>
                  <a:schemeClr val="accent5">
                    <a:lumMod val="50000"/>
                  </a:schemeClr>
                </a:solidFill>
                <a:sym typeface="Wingdings" panose="05000000000000000000" pitchFamily="2" charset="2"/>
              </a:rPr>
              <a:t>indicateurs pour le suivi et le financement </a:t>
            </a:r>
            <a:r>
              <a:rPr lang="fr-FR" sz="2000" u="sng" dirty="0">
                <a:sym typeface="Wingdings" panose="05000000000000000000" pitchFamily="2" charset="2"/>
              </a:rPr>
              <a:t>des missions :</a:t>
            </a:r>
          </a:p>
          <a:p>
            <a:pPr marL="0" indent="0" algn="just">
              <a:buNone/>
            </a:pPr>
            <a:r>
              <a:rPr lang="fr-FR" sz="2000" b="0" u="sng" dirty="0"/>
              <a:t>Les indicateurs des autres missions obligatoires :</a:t>
            </a:r>
          </a:p>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101435758"/>
              </p:ext>
            </p:extLst>
          </p:nvPr>
        </p:nvGraphicFramePr>
        <p:xfrm>
          <a:off x="323528" y="1700808"/>
          <a:ext cx="8640959" cy="4536504"/>
        </p:xfrm>
        <a:graphic>
          <a:graphicData uri="http://schemas.openxmlformats.org/drawingml/2006/table">
            <a:tbl>
              <a:tblPr/>
              <a:tblGrid>
                <a:gridCol w="2015905">
                  <a:extLst>
                    <a:ext uri="{9D8B030D-6E8A-4147-A177-3AD203B41FA5}">
                      <a16:colId xmlns:a16="http://schemas.microsoft.com/office/drawing/2014/main" val="20000"/>
                    </a:ext>
                  </a:extLst>
                </a:gridCol>
                <a:gridCol w="4421460">
                  <a:extLst>
                    <a:ext uri="{9D8B030D-6E8A-4147-A177-3AD203B41FA5}">
                      <a16:colId xmlns:a16="http://schemas.microsoft.com/office/drawing/2014/main" val="20001"/>
                    </a:ext>
                  </a:extLst>
                </a:gridCol>
                <a:gridCol w="835443">
                  <a:extLst>
                    <a:ext uri="{9D8B030D-6E8A-4147-A177-3AD203B41FA5}">
                      <a16:colId xmlns:a16="http://schemas.microsoft.com/office/drawing/2014/main" val="20002"/>
                    </a:ext>
                  </a:extLst>
                </a:gridCol>
                <a:gridCol w="1368151">
                  <a:extLst>
                    <a:ext uri="{9D8B030D-6E8A-4147-A177-3AD203B41FA5}">
                      <a16:colId xmlns:a16="http://schemas.microsoft.com/office/drawing/2014/main" val="20003"/>
                    </a:ext>
                  </a:extLst>
                </a:gridCol>
              </a:tblGrid>
              <a:tr h="1030541">
                <a:tc>
                  <a:txBody>
                    <a:bodyPr/>
                    <a:lstStyle/>
                    <a:p>
                      <a:pPr algn="ctr" fontAlgn="ctr"/>
                      <a:r>
                        <a:rPr lang="fr-FR" sz="1200" b="1" i="0" u="none" strike="noStrike" dirty="0">
                          <a:solidFill>
                            <a:srgbClr val="FFFFFF"/>
                          </a:solidFill>
                          <a:effectLst/>
                          <a:latin typeface="Arial"/>
                        </a:rPr>
                        <a:t>Missions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200" b="1" i="0" u="none" strike="noStrike">
                          <a:solidFill>
                            <a:srgbClr val="FFFFFF"/>
                          </a:solidFill>
                          <a:effectLst/>
                          <a:latin typeface="Arial"/>
                        </a:rPr>
                        <a:t>Indicateurs d’actions et de résultats</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Arial"/>
                        </a:rPr>
                        <a:t>Indicateurs de suivi définis au niveau …</a:t>
                      </a:r>
                    </a:p>
                  </a:txBody>
                  <a:tcPr marL="9115" marR="9115" marT="9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mn-lt"/>
                        </a:rPr>
                        <a:t>Indicateurs</a:t>
                      </a:r>
                      <a:r>
                        <a:rPr lang="fr-FR" sz="1100" b="1" i="0" u="none" strike="noStrike" baseline="0" dirty="0">
                          <a:solidFill>
                            <a:srgbClr val="FFFFFF"/>
                          </a:solidFill>
                          <a:effectLst/>
                          <a:latin typeface="+mn-lt"/>
                        </a:rPr>
                        <a:t> de résultats définis au niveau …(conditionnant la rémunération variable)</a:t>
                      </a:r>
                      <a:endParaRPr lang="fr-FR" sz="1100" b="1" i="0" u="none" strike="noStrike" dirty="0">
                        <a:solidFill>
                          <a:srgbClr val="FFFFFF"/>
                        </a:solidFill>
                        <a:effectLst/>
                        <a:latin typeface="+mn-lt"/>
                      </a:endParaRPr>
                    </a:p>
                  </a:txBody>
                  <a:tcPr marL="9115" marR="9115" marT="911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1359889">
                <a:tc rowSpan="2">
                  <a:txBody>
                    <a:bodyPr/>
                    <a:lstStyle/>
                    <a:p>
                      <a:pPr algn="ctr" fontAlgn="ctr"/>
                      <a:r>
                        <a:rPr lang="fr-FR" sz="1200" b="1" i="0" u="none" strike="noStrike">
                          <a:solidFill>
                            <a:srgbClr val="000000"/>
                          </a:solidFill>
                          <a:effectLst/>
                          <a:latin typeface="Arial"/>
                        </a:rPr>
                        <a:t>Organisation des parcours / coordination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200" b="0" i="0" u="none" strike="noStrike">
                          <a:solidFill>
                            <a:srgbClr val="000000"/>
                          </a:solidFill>
                          <a:effectLst/>
                          <a:latin typeface="Arial"/>
                        </a:rPr>
                        <a:t>Exemple d’indicateurs pour un parcours : nombre de patients effectivement accompagnés ayant bénéficié d’un parcours par rapport au potentiel de patients qui auraient pu en bénéficier[1]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435589">
                <a:tc vMerge="1">
                  <a:txBody>
                    <a:bodyPr/>
                    <a:lstStyle/>
                    <a:p>
                      <a:endParaRPr lang="fr-FR"/>
                    </a:p>
                  </a:txBody>
                  <a:tcPr/>
                </a:tc>
                <a:tc>
                  <a:txBody>
                    <a:bodyPr/>
                    <a:lstStyle/>
                    <a:p>
                      <a:pPr algn="just" fontAlgn="ctr"/>
                      <a:r>
                        <a:rPr lang="fr-FR" sz="1200" b="0" i="0" u="none" strike="noStrike">
                          <a:solidFill>
                            <a:srgbClr val="000000"/>
                          </a:solidFill>
                          <a:effectLst/>
                          <a:latin typeface="Arial"/>
                        </a:rPr>
                        <a:t>Indicateurs valorisant le niveau d’intensité des actions engagées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74896">
                <a:tc rowSpan="2">
                  <a:txBody>
                    <a:bodyPr/>
                    <a:lstStyle/>
                    <a:p>
                      <a:pPr algn="ctr" fontAlgn="ctr"/>
                      <a:r>
                        <a:rPr lang="fr-FR" sz="1200" b="1" i="0" u="none" strike="noStrike">
                          <a:solidFill>
                            <a:srgbClr val="000000"/>
                          </a:solidFill>
                          <a:effectLst/>
                          <a:latin typeface="Arial"/>
                        </a:rPr>
                        <a:t>Prévention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200" b="0" i="0" u="none" strike="noStrike">
                          <a:solidFill>
                            <a:srgbClr val="000000"/>
                          </a:solidFill>
                          <a:effectLst/>
                          <a:latin typeface="Arial"/>
                        </a:rPr>
                        <a:t>Exemples d’indicateurs : nombre d’actions de prévention ou de dépistage déployées, nombre de patients bénéficiant de ces actions, évaluation de la satisfaction des patients, etc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435589">
                <a:tc vMerge="1">
                  <a:txBody>
                    <a:bodyPr/>
                    <a:lstStyle/>
                    <a:p>
                      <a:endParaRPr lang="fr-FR"/>
                    </a:p>
                  </a:txBody>
                  <a:tcPr/>
                </a:tc>
                <a:tc>
                  <a:txBody>
                    <a:bodyPr/>
                    <a:lstStyle/>
                    <a:p>
                      <a:pPr algn="just" fontAlgn="ctr"/>
                      <a:r>
                        <a:rPr lang="fr-FR" sz="1200" b="0" i="0" u="none" strike="noStrike">
                          <a:solidFill>
                            <a:srgbClr val="000000"/>
                          </a:solidFill>
                          <a:effectLst/>
                          <a:latin typeface="Arial"/>
                        </a:rPr>
                        <a:t>Indicateurs valorisant le niveau d’intensité des actions engagées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7772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Principes de financement</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r>
              <a:rPr lang="fr-FR" sz="2000" u="sng" dirty="0">
                <a:sym typeface="Wingdings" panose="05000000000000000000" pitchFamily="2" charset="2"/>
              </a:rPr>
              <a:t>Focus sur les </a:t>
            </a:r>
            <a:r>
              <a:rPr lang="fr-FR" sz="2000" u="sng" dirty="0">
                <a:solidFill>
                  <a:schemeClr val="accent5">
                    <a:lumMod val="50000"/>
                  </a:schemeClr>
                </a:solidFill>
                <a:sym typeface="Wingdings" panose="05000000000000000000" pitchFamily="2" charset="2"/>
              </a:rPr>
              <a:t>indicateurs pour le suivi et le financement </a:t>
            </a:r>
            <a:r>
              <a:rPr lang="fr-FR" sz="2000" u="sng" dirty="0">
                <a:sym typeface="Wingdings" panose="05000000000000000000" pitchFamily="2" charset="2"/>
              </a:rPr>
              <a:t>des missions :</a:t>
            </a:r>
          </a:p>
          <a:p>
            <a:pPr marL="0" indent="0" algn="just">
              <a:buNone/>
            </a:pPr>
            <a:r>
              <a:rPr lang="fr-FR" sz="2000" b="0" u="sng" dirty="0"/>
              <a:t>Les indicateurs des missions optionnelles :</a:t>
            </a:r>
          </a:p>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41</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280609481"/>
              </p:ext>
            </p:extLst>
          </p:nvPr>
        </p:nvGraphicFramePr>
        <p:xfrm>
          <a:off x="539551" y="1628799"/>
          <a:ext cx="8352928" cy="4380194"/>
        </p:xfrm>
        <a:graphic>
          <a:graphicData uri="http://schemas.openxmlformats.org/drawingml/2006/table">
            <a:tbl>
              <a:tblPr/>
              <a:tblGrid>
                <a:gridCol w="2271411">
                  <a:extLst>
                    <a:ext uri="{9D8B030D-6E8A-4147-A177-3AD203B41FA5}">
                      <a16:colId xmlns:a16="http://schemas.microsoft.com/office/drawing/2014/main" val="20000"/>
                    </a:ext>
                  </a:extLst>
                </a:gridCol>
                <a:gridCol w="3951376">
                  <a:extLst>
                    <a:ext uri="{9D8B030D-6E8A-4147-A177-3AD203B41FA5}">
                      <a16:colId xmlns:a16="http://schemas.microsoft.com/office/drawing/2014/main" val="20001"/>
                    </a:ext>
                  </a:extLst>
                </a:gridCol>
                <a:gridCol w="1063625">
                  <a:extLst>
                    <a:ext uri="{9D8B030D-6E8A-4147-A177-3AD203B41FA5}">
                      <a16:colId xmlns:a16="http://schemas.microsoft.com/office/drawing/2014/main" val="20002"/>
                    </a:ext>
                  </a:extLst>
                </a:gridCol>
                <a:gridCol w="1066516">
                  <a:extLst>
                    <a:ext uri="{9D8B030D-6E8A-4147-A177-3AD203B41FA5}">
                      <a16:colId xmlns:a16="http://schemas.microsoft.com/office/drawing/2014/main" val="20003"/>
                    </a:ext>
                  </a:extLst>
                </a:gridCol>
              </a:tblGrid>
              <a:tr h="1218515">
                <a:tc>
                  <a:txBody>
                    <a:bodyPr/>
                    <a:lstStyle/>
                    <a:p>
                      <a:pPr algn="ctr" fontAlgn="ctr"/>
                      <a:r>
                        <a:rPr lang="fr-FR" sz="1200" b="1" i="0" u="none" strike="noStrike" dirty="0">
                          <a:solidFill>
                            <a:srgbClr val="FFFFFF"/>
                          </a:solidFill>
                          <a:effectLst/>
                          <a:latin typeface="Arial"/>
                        </a:rPr>
                        <a:t>Missions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200" b="1" i="0" u="none" strike="noStrike">
                          <a:solidFill>
                            <a:srgbClr val="FFFFFF"/>
                          </a:solidFill>
                          <a:effectLst/>
                          <a:latin typeface="Arial"/>
                        </a:rPr>
                        <a:t>Indicateurs d’actions et de résultats</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Arial"/>
                        </a:rPr>
                        <a:t>Indicateurs de suivi définis au niveau …</a:t>
                      </a:r>
                    </a:p>
                  </a:txBody>
                  <a:tcPr marL="9115" marR="9115" marT="9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indent="0" algn="ctr" defTabSz="790679" rtl="0" eaLnBrk="1" fontAlgn="ctr" latinLnBrk="0" hangingPunct="1">
                        <a:lnSpc>
                          <a:spcPct val="100000"/>
                        </a:lnSpc>
                        <a:spcBef>
                          <a:spcPts val="0"/>
                        </a:spcBef>
                        <a:spcAft>
                          <a:spcPts val="0"/>
                        </a:spcAft>
                        <a:buClrTx/>
                        <a:buSzTx/>
                        <a:buFontTx/>
                        <a:buNone/>
                        <a:tabLst/>
                        <a:defRPr/>
                      </a:pPr>
                      <a:r>
                        <a:rPr lang="fr-FR" sz="1100" b="1" i="0" u="none" strike="noStrike" dirty="0">
                          <a:solidFill>
                            <a:srgbClr val="FFFFFF"/>
                          </a:solidFill>
                          <a:effectLst/>
                          <a:latin typeface="+mn-lt"/>
                        </a:rPr>
                        <a:t>Indicateurs</a:t>
                      </a:r>
                      <a:r>
                        <a:rPr lang="fr-FR" sz="1100" b="1" i="0" u="none" strike="noStrike" baseline="0" dirty="0">
                          <a:solidFill>
                            <a:srgbClr val="FFFFFF"/>
                          </a:solidFill>
                          <a:effectLst/>
                          <a:latin typeface="+mn-lt"/>
                        </a:rPr>
                        <a:t> de résultats définis au niveau …(conditionnant la rémunération variable)</a:t>
                      </a:r>
                      <a:endParaRPr lang="fr-FR" sz="1100" b="1" i="0" u="none" strike="noStrike" dirty="0">
                        <a:solidFill>
                          <a:srgbClr val="FFFFFF"/>
                        </a:solidFill>
                        <a:effectLst/>
                        <a:latin typeface="+mn-lt"/>
                      </a:endParaRPr>
                    </a:p>
                  </a:txBody>
                  <a:tcPr marL="9115" marR="9115" marT="911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1459706">
                <a:tc rowSpan="2">
                  <a:txBody>
                    <a:bodyPr/>
                    <a:lstStyle/>
                    <a:p>
                      <a:pPr algn="ctr" fontAlgn="ctr"/>
                      <a:r>
                        <a:rPr lang="fr-FR" sz="1200" b="1" i="0" u="none" strike="noStrike">
                          <a:solidFill>
                            <a:srgbClr val="000000"/>
                          </a:solidFill>
                          <a:effectLst/>
                          <a:latin typeface="Arial"/>
                        </a:rPr>
                        <a:t>Qualité et Pertinence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200" b="0" i="0" u="none" strike="noStrike">
                          <a:solidFill>
                            <a:srgbClr val="000000"/>
                          </a:solidFill>
                          <a:effectLst/>
                          <a:latin typeface="Arial"/>
                        </a:rPr>
                        <a:t>Exemples d’indicateurs : nombre de thématiques abordées, nombre de professionnels de santé participant aux groupes d’analyse de pratiques pluri-professionnelles ,, réalisation de plan d’actions, etc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515043">
                <a:tc vMerge="1">
                  <a:txBody>
                    <a:bodyPr/>
                    <a:lstStyle/>
                    <a:p>
                      <a:endParaRPr lang="fr-FR"/>
                    </a:p>
                  </a:txBody>
                  <a:tcPr/>
                </a:tc>
                <a:tc>
                  <a:txBody>
                    <a:bodyPr/>
                    <a:lstStyle/>
                    <a:p>
                      <a:pPr algn="just" fontAlgn="ctr"/>
                      <a:r>
                        <a:rPr lang="fr-FR" sz="1200" b="0" i="0" u="none" strike="noStrike">
                          <a:solidFill>
                            <a:srgbClr val="000000"/>
                          </a:solidFill>
                          <a:effectLst/>
                          <a:latin typeface="Arial"/>
                        </a:rPr>
                        <a:t>Indicateurs valorisant le niveau d’intensité des actions engagées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167">
                <a:tc rowSpan="2">
                  <a:txBody>
                    <a:bodyPr/>
                    <a:lstStyle/>
                    <a:p>
                      <a:pPr algn="ctr" fontAlgn="ctr"/>
                      <a:r>
                        <a:rPr lang="fr-FR" sz="1200" b="1" i="0" u="none" strike="noStrike">
                          <a:solidFill>
                            <a:srgbClr val="000000"/>
                          </a:solidFill>
                          <a:effectLst/>
                          <a:latin typeface="Arial"/>
                        </a:rPr>
                        <a:t>Accompagnement des professionnels de santé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fr-FR" sz="1200" b="0" i="0" u="none" strike="noStrike">
                          <a:solidFill>
                            <a:srgbClr val="000000"/>
                          </a:solidFill>
                          <a:effectLst/>
                          <a:latin typeface="Arial"/>
                        </a:rPr>
                        <a:t>A définir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15043">
                <a:tc vMerge="1">
                  <a:txBody>
                    <a:bodyPr/>
                    <a:lstStyle/>
                    <a:p>
                      <a:endParaRPr lang="fr-FR"/>
                    </a:p>
                  </a:txBody>
                  <a:tcPr/>
                </a:tc>
                <a:tc>
                  <a:txBody>
                    <a:bodyPr/>
                    <a:lstStyle/>
                    <a:p>
                      <a:pPr algn="just" fontAlgn="ctr"/>
                      <a:r>
                        <a:rPr lang="fr-FR" sz="1200" b="0" i="0" u="none" strike="noStrike">
                          <a:solidFill>
                            <a:srgbClr val="000000"/>
                          </a:solidFill>
                          <a:effectLst/>
                          <a:latin typeface="Arial"/>
                        </a:rPr>
                        <a:t>Indicateurs valorisant le niveau d’intensité des actions engagées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5218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812088" y="6381750"/>
            <a:ext cx="2133600" cy="476250"/>
          </a:xfrm>
          <a:prstGeom prst="rect">
            <a:avLst/>
          </a:prstGeom>
        </p:spPr>
        <p:txBody>
          <a:bodyPr/>
          <a:lstStyle/>
          <a:p>
            <a:pPr>
              <a:defRPr/>
            </a:pPr>
            <a:fld id="{90A054B4-ED53-4FFE-8B25-9ABED7FB80D4}" type="slidenum">
              <a:rPr lang="fr-FR" smtClean="0"/>
              <a:pPr>
                <a:defRPr/>
              </a:pPr>
              <a:t>42</a:t>
            </a:fld>
            <a:endParaRPr lang="fr-FR"/>
          </a:p>
        </p:txBody>
      </p:sp>
      <p:sp>
        <p:nvSpPr>
          <p:cNvPr id="52227" name="Text Box 4"/>
          <p:cNvSpPr txBox="1">
            <a:spLocks noChangeArrowheads="1"/>
          </p:cNvSpPr>
          <p:nvPr/>
        </p:nvSpPr>
        <p:spPr bwMode="auto">
          <a:xfrm>
            <a:off x="319088" y="77788"/>
            <a:ext cx="8824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a:spcBef>
                <a:spcPct val="0"/>
              </a:spcBef>
              <a:buFontTx/>
              <a:buNone/>
            </a:pPr>
            <a:r>
              <a:rPr lang="fr-FR" altLang="fr-FR" sz="2400" dirty="0">
                <a:solidFill>
                  <a:schemeClr val="accent6"/>
                </a:solidFill>
              </a:rPr>
              <a:t>Quelles modalités de suivi du contrat ?</a:t>
            </a:r>
          </a:p>
        </p:txBody>
      </p:sp>
      <p:sp>
        <p:nvSpPr>
          <p:cNvPr id="52228" name="ZoneTexte 1"/>
          <p:cNvSpPr txBox="1">
            <a:spLocks noChangeArrowheads="1"/>
          </p:cNvSpPr>
          <p:nvPr/>
        </p:nvSpPr>
        <p:spPr bwMode="auto">
          <a:xfrm>
            <a:off x="319088" y="1103313"/>
            <a:ext cx="2409825" cy="8302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bg1"/>
                </a:solidFill>
                <a:latin typeface="Arial" charset="0"/>
                <a:cs typeface="Arial" charset="0"/>
              </a:defRPr>
            </a:lvl1pPr>
            <a:lvl2pPr marL="742950" indent="-285750" eaLnBrk="0" hangingPunct="0">
              <a:defRPr sz="5000" b="1">
                <a:solidFill>
                  <a:schemeClr val="bg1"/>
                </a:solidFill>
                <a:latin typeface="Arial" charset="0"/>
                <a:cs typeface="Arial" charset="0"/>
              </a:defRPr>
            </a:lvl2pPr>
            <a:lvl3pPr marL="1143000" indent="-228600" eaLnBrk="0" hangingPunct="0">
              <a:defRPr sz="5000" b="1">
                <a:solidFill>
                  <a:schemeClr val="bg1"/>
                </a:solidFill>
                <a:latin typeface="Arial" charset="0"/>
                <a:cs typeface="Arial" charset="0"/>
              </a:defRPr>
            </a:lvl3pPr>
            <a:lvl4pPr marL="1600200" indent="-228600" eaLnBrk="0" hangingPunct="0">
              <a:defRPr sz="5000" b="1">
                <a:solidFill>
                  <a:schemeClr val="bg1"/>
                </a:solidFill>
                <a:latin typeface="Arial" charset="0"/>
                <a:cs typeface="Arial" charset="0"/>
              </a:defRPr>
            </a:lvl4pPr>
            <a:lvl5pPr marL="2057400" indent="-228600" eaLnBrk="0" hangingPunct="0">
              <a:defRPr sz="5000" b="1">
                <a:solidFill>
                  <a:schemeClr val="bg1"/>
                </a:solidFill>
                <a:latin typeface="Arial" charset="0"/>
                <a:cs typeface="Arial" charset="0"/>
              </a:defRPr>
            </a:lvl5pPr>
            <a:lvl6pPr marL="2514600" indent="-228600" eaLnBrk="0" fontAlgn="base" hangingPunct="0">
              <a:spcBef>
                <a:spcPct val="0"/>
              </a:spcBef>
              <a:spcAft>
                <a:spcPct val="0"/>
              </a:spcAft>
              <a:defRPr sz="5000" b="1">
                <a:solidFill>
                  <a:schemeClr val="bg1"/>
                </a:solidFill>
                <a:latin typeface="Arial" charset="0"/>
                <a:cs typeface="Arial" charset="0"/>
              </a:defRPr>
            </a:lvl6pPr>
            <a:lvl7pPr marL="2971800" indent="-228600" eaLnBrk="0" fontAlgn="base" hangingPunct="0">
              <a:spcBef>
                <a:spcPct val="0"/>
              </a:spcBef>
              <a:spcAft>
                <a:spcPct val="0"/>
              </a:spcAft>
              <a:defRPr sz="5000" b="1">
                <a:solidFill>
                  <a:schemeClr val="bg1"/>
                </a:solidFill>
                <a:latin typeface="Arial" charset="0"/>
                <a:cs typeface="Arial" charset="0"/>
              </a:defRPr>
            </a:lvl7pPr>
            <a:lvl8pPr marL="3429000" indent="-228600" eaLnBrk="0" fontAlgn="base" hangingPunct="0">
              <a:spcBef>
                <a:spcPct val="0"/>
              </a:spcBef>
              <a:spcAft>
                <a:spcPct val="0"/>
              </a:spcAft>
              <a:defRPr sz="5000" b="1">
                <a:solidFill>
                  <a:schemeClr val="bg1"/>
                </a:solidFill>
                <a:latin typeface="Arial" charset="0"/>
                <a:cs typeface="Arial" charset="0"/>
              </a:defRPr>
            </a:lvl8pPr>
            <a:lvl9pPr marL="3886200" indent="-228600" eaLnBrk="0" fontAlgn="base" hangingPunct="0">
              <a:spcBef>
                <a:spcPct val="0"/>
              </a:spcBef>
              <a:spcAft>
                <a:spcPct val="0"/>
              </a:spcAft>
              <a:defRPr sz="5000" b="1">
                <a:solidFill>
                  <a:schemeClr val="bg1"/>
                </a:solidFill>
                <a:latin typeface="Arial" charset="0"/>
                <a:cs typeface="Arial" charset="0"/>
              </a:defRPr>
            </a:lvl9pPr>
          </a:lstStyle>
          <a:p>
            <a:pPr eaLnBrk="1" hangingPunct="1"/>
            <a:r>
              <a:rPr lang="fr-FR" altLang="fr-FR" sz="1600" b="0"/>
              <a:t>Un contrat tripartite signé lors d’un 1</a:t>
            </a:r>
            <a:r>
              <a:rPr lang="fr-FR" altLang="fr-FR" sz="1600" b="0" baseline="30000"/>
              <a:t>er</a:t>
            </a:r>
            <a:r>
              <a:rPr lang="fr-FR" altLang="fr-FR" sz="1600" b="0"/>
              <a:t> dialogue de gestion</a:t>
            </a:r>
          </a:p>
        </p:txBody>
      </p:sp>
      <p:sp>
        <p:nvSpPr>
          <p:cNvPr id="52229" name="ZoneTexte 12"/>
          <p:cNvSpPr txBox="1">
            <a:spLocks noChangeArrowheads="1"/>
          </p:cNvSpPr>
          <p:nvPr/>
        </p:nvSpPr>
        <p:spPr bwMode="auto">
          <a:xfrm>
            <a:off x="292100" y="4416425"/>
            <a:ext cx="2409825" cy="2062163"/>
          </a:xfrm>
          <a:prstGeom prst="rect">
            <a:avLst/>
          </a:prstGeom>
          <a:solidFill>
            <a:schemeClr val="bg1"/>
          </a:solidFill>
          <a:ln w="9525">
            <a:solidFill>
              <a:schemeClr val="accent2"/>
            </a:solidFill>
            <a:prstDash val="dash"/>
            <a:miter lim="800000"/>
            <a:headEnd/>
            <a:tailEnd/>
          </a:ln>
        </p:spPr>
        <p:txBody>
          <a:bodyPr>
            <a:spAutoFit/>
          </a:bodyPr>
          <a:lstStyle>
            <a:lvl1pPr marL="285750" indent="-285750" eaLnBrk="0" hangingPunct="0">
              <a:defRPr sz="5000" b="1">
                <a:solidFill>
                  <a:schemeClr val="bg1"/>
                </a:solidFill>
                <a:latin typeface="Arial" charset="0"/>
                <a:cs typeface="Arial" charset="0"/>
              </a:defRPr>
            </a:lvl1pPr>
            <a:lvl2pPr marL="742950" indent="-285750" eaLnBrk="0" hangingPunct="0">
              <a:defRPr sz="5000" b="1">
                <a:solidFill>
                  <a:schemeClr val="bg1"/>
                </a:solidFill>
                <a:latin typeface="Arial" charset="0"/>
                <a:cs typeface="Arial" charset="0"/>
              </a:defRPr>
            </a:lvl2pPr>
            <a:lvl3pPr marL="1143000" indent="-228600" eaLnBrk="0" hangingPunct="0">
              <a:defRPr sz="5000" b="1">
                <a:solidFill>
                  <a:schemeClr val="bg1"/>
                </a:solidFill>
                <a:latin typeface="Arial" charset="0"/>
                <a:cs typeface="Arial" charset="0"/>
              </a:defRPr>
            </a:lvl3pPr>
            <a:lvl4pPr marL="1600200" indent="-228600" eaLnBrk="0" hangingPunct="0">
              <a:defRPr sz="5000" b="1">
                <a:solidFill>
                  <a:schemeClr val="bg1"/>
                </a:solidFill>
                <a:latin typeface="Arial" charset="0"/>
                <a:cs typeface="Arial" charset="0"/>
              </a:defRPr>
            </a:lvl4pPr>
            <a:lvl5pPr marL="2057400" indent="-228600" eaLnBrk="0" hangingPunct="0">
              <a:defRPr sz="5000" b="1">
                <a:solidFill>
                  <a:schemeClr val="bg1"/>
                </a:solidFill>
                <a:latin typeface="Arial" charset="0"/>
                <a:cs typeface="Arial" charset="0"/>
              </a:defRPr>
            </a:lvl5pPr>
            <a:lvl6pPr marL="2514600" indent="-228600" eaLnBrk="0" fontAlgn="base" hangingPunct="0">
              <a:spcBef>
                <a:spcPct val="0"/>
              </a:spcBef>
              <a:spcAft>
                <a:spcPct val="0"/>
              </a:spcAft>
              <a:defRPr sz="5000" b="1">
                <a:solidFill>
                  <a:schemeClr val="bg1"/>
                </a:solidFill>
                <a:latin typeface="Arial" charset="0"/>
                <a:cs typeface="Arial" charset="0"/>
              </a:defRPr>
            </a:lvl6pPr>
            <a:lvl7pPr marL="2971800" indent="-228600" eaLnBrk="0" fontAlgn="base" hangingPunct="0">
              <a:spcBef>
                <a:spcPct val="0"/>
              </a:spcBef>
              <a:spcAft>
                <a:spcPct val="0"/>
              </a:spcAft>
              <a:defRPr sz="5000" b="1">
                <a:solidFill>
                  <a:schemeClr val="bg1"/>
                </a:solidFill>
                <a:latin typeface="Arial" charset="0"/>
                <a:cs typeface="Arial" charset="0"/>
              </a:defRPr>
            </a:lvl7pPr>
            <a:lvl8pPr marL="3429000" indent="-228600" eaLnBrk="0" fontAlgn="base" hangingPunct="0">
              <a:spcBef>
                <a:spcPct val="0"/>
              </a:spcBef>
              <a:spcAft>
                <a:spcPct val="0"/>
              </a:spcAft>
              <a:defRPr sz="5000" b="1">
                <a:solidFill>
                  <a:schemeClr val="bg1"/>
                </a:solidFill>
                <a:latin typeface="Arial" charset="0"/>
                <a:cs typeface="Arial" charset="0"/>
              </a:defRPr>
            </a:lvl8pPr>
            <a:lvl9pPr marL="3886200" indent="-228600" eaLnBrk="0" fontAlgn="base" hangingPunct="0">
              <a:spcBef>
                <a:spcPct val="0"/>
              </a:spcBef>
              <a:spcAft>
                <a:spcPct val="0"/>
              </a:spcAft>
              <a:defRPr sz="5000" b="1">
                <a:solidFill>
                  <a:schemeClr val="bg1"/>
                </a:solidFill>
                <a:latin typeface="Arial" charset="0"/>
                <a:cs typeface="Arial" charset="0"/>
              </a:defRPr>
            </a:lvl9pPr>
          </a:lstStyle>
          <a:p>
            <a:pPr eaLnBrk="1" hangingPunct="1">
              <a:buFont typeface="Arial" charset="0"/>
              <a:buChar char="•"/>
            </a:pPr>
            <a:r>
              <a:rPr lang="fr-FR" altLang="fr-FR" sz="1600" b="0">
                <a:solidFill>
                  <a:schemeClr val="tx1"/>
                </a:solidFill>
              </a:rPr>
              <a:t>Détermination du territoire et donc de la taille de la CPTS</a:t>
            </a:r>
          </a:p>
          <a:p>
            <a:pPr eaLnBrk="1" hangingPunct="1">
              <a:buFont typeface="Arial" charset="0"/>
              <a:buChar char="•"/>
            </a:pPr>
            <a:r>
              <a:rPr lang="fr-FR" altLang="fr-FR" sz="1600" b="0">
                <a:solidFill>
                  <a:schemeClr val="tx1"/>
                </a:solidFill>
              </a:rPr>
              <a:t>Détermination d’un rétro-planning d’engagement de la CPTS sur les différentes missions</a:t>
            </a:r>
          </a:p>
        </p:txBody>
      </p:sp>
      <p:sp>
        <p:nvSpPr>
          <p:cNvPr id="52230" name="ZoneTexte 13"/>
          <p:cNvSpPr txBox="1">
            <a:spLocks noChangeArrowheads="1"/>
          </p:cNvSpPr>
          <p:nvPr/>
        </p:nvSpPr>
        <p:spPr bwMode="auto">
          <a:xfrm>
            <a:off x="3335338" y="1116013"/>
            <a:ext cx="2409825" cy="831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bg1"/>
                </a:solidFill>
                <a:latin typeface="Arial" charset="0"/>
                <a:cs typeface="Arial" charset="0"/>
              </a:defRPr>
            </a:lvl1pPr>
            <a:lvl2pPr marL="742950" indent="-285750" eaLnBrk="0" hangingPunct="0">
              <a:defRPr sz="5000" b="1">
                <a:solidFill>
                  <a:schemeClr val="bg1"/>
                </a:solidFill>
                <a:latin typeface="Arial" charset="0"/>
                <a:cs typeface="Arial" charset="0"/>
              </a:defRPr>
            </a:lvl2pPr>
            <a:lvl3pPr marL="1143000" indent="-228600" eaLnBrk="0" hangingPunct="0">
              <a:defRPr sz="5000" b="1">
                <a:solidFill>
                  <a:schemeClr val="bg1"/>
                </a:solidFill>
                <a:latin typeface="Arial" charset="0"/>
                <a:cs typeface="Arial" charset="0"/>
              </a:defRPr>
            </a:lvl3pPr>
            <a:lvl4pPr marL="1600200" indent="-228600" eaLnBrk="0" hangingPunct="0">
              <a:defRPr sz="5000" b="1">
                <a:solidFill>
                  <a:schemeClr val="bg1"/>
                </a:solidFill>
                <a:latin typeface="Arial" charset="0"/>
                <a:cs typeface="Arial" charset="0"/>
              </a:defRPr>
            </a:lvl4pPr>
            <a:lvl5pPr marL="2057400" indent="-228600" eaLnBrk="0" hangingPunct="0">
              <a:defRPr sz="5000" b="1">
                <a:solidFill>
                  <a:schemeClr val="bg1"/>
                </a:solidFill>
                <a:latin typeface="Arial" charset="0"/>
                <a:cs typeface="Arial" charset="0"/>
              </a:defRPr>
            </a:lvl5pPr>
            <a:lvl6pPr marL="2514600" indent="-228600" eaLnBrk="0" fontAlgn="base" hangingPunct="0">
              <a:spcBef>
                <a:spcPct val="0"/>
              </a:spcBef>
              <a:spcAft>
                <a:spcPct val="0"/>
              </a:spcAft>
              <a:defRPr sz="5000" b="1">
                <a:solidFill>
                  <a:schemeClr val="bg1"/>
                </a:solidFill>
                <a:latin typeface="Arial" charset="0"/>
                <a:cs typeface="Arial" charset="0"/>
              </a:defRPr>
            </a:lvl6pPr>
            <a:lvl7pPr marL="2971800" indent="-228600" eaLnBrk="0" fontAlgn="base" hangingPunct="0">
              <a:spcBef>
                <a:spcPct val="0"/>
              </a:spcBef>
              <a:spcAft>
                <a:spcPct val="0"/>
              </a:spcAft>
              <a:defRPr sz="5000" b="1">
                <a:solidFill>
                  <a:schemeClr val="bg1"/>
                </a:solidFill>
                <a:latin typeface="Arial" charset="0"/>
                <a:cs typeface="Arial" charset="0"/>
              </a:defRPr>
            </a:lvl7pPr>
            <a:lvl8pPr marL="3429000" indent="-228600" eaLnBrk="0" fontAlgn="base" hangingPunct="0">
              <a:spcBef>
                <a:spcPct val="0"/>
              </a:spcBef>
              <a:spcAft>
                <a:spcPct val="0"/>
              </a:spcAft>
              <a:defRPr sz="5000" b="1">
                <a:solidFill>
                  <a:schemeClr val="bg1"/>
                </a:solidFill>
                <a:latin typeface="Arial" charset="0"/>
                <a:cs typeface="Arial" charset="0"/>
              </a:defRPr>
            </a:lvl8pPr>
            <a:lvl9pPr marL="3886200" indent="-228600" eaLnBrk="0" fontAlgn="base" hangingPunct="0">
              <a:spcBef>
                <a:spcPct val="0"/>
              </a:spcBef>
              <a:spcAft>
                <a:spcPct val="0"/>
              </a:spcAft>
              <a:defRPr sz="5000" b="1">
                <a:solidFill>
                  <a:schemeClr val="bg1"/>
                </a:solidFill>
                <a:latin typeface="Arial" charset="0"/>
                <a:cs typeface="Arial" charset="0"/>
              </a:defRPr>
            </a:lvl9pPr>
          </a:lstStyle>
          <a:p>
            <a:pPr eaLnBrk="1" hangingPunct="1"/>
            <a:r>
              <a:rPr lang="fr-FR" altLang="fr-FR" sz="1600" b="0"/>
              <a:t>Un Dialogue de gestion dès démarrage d’une mission avec</a:t>
            </a:r>
          </a:p>
        </p:txBody>
      </p:sp>
      <p:sp>
        <p:nvSpPr>
          <p:cNvPr id="52231" name="ZoneTexte 14"/>
          <p:cNvSpPr txBox="1">
            <a:spLocks noChangeArrowheads="1"/>
          </p:cNvSpPr>
          <p:nvPr/>
        </p:nvSpPr>
        <p:spPr bwMode="auto">
          <a:xfrm>
            <a:off x="6243638" y="1101725"/>
            <a:ext cx="2411412" cy="157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bg1"/>
                </a:solidFill>
                <a:latin typeface="Arial" charset="0"/>
                <a:cs typeface="Arial" charset="0"/>
              </a:defRPr>
            </a:lvl1pPr>
            <a:lvl2pPr marL="742950" indent="-285750" eaLnBrk="0" hangingPunct="0">
              <a:defRPr sz="5000" b="1">
                <a:solidFill>
                  <a:schemeClr val="bg1"/>
                </a:solidFill>
                <a:latin typeface="Arial" charset="0"/>
                <a:cs typeface="Arial" charset="0"/>
              </a:defRPr>
            </a:lvl2pPr>
            <a:lvl3pPr marL="1143000" indent="-228600" eaLnBrk="0" hangingPunct="0">
              <a:defRPr sz="5000" b="1">
                <a:solidFill>
                  <a:schemeClr val="bg1"/>
                </a:solidFill>
                <a:latin typeface="Arial" charset="0"/>
                <a:cs typeface="Arial" charset="0"/>
              </a:defRPr>
            </a:lvl3pPr>
            <a:lvl4pPr marL="1600200" indent="-228600" eaLnBrk="0" hangingPunct="0">
              <a:defRPr sz="5000" b="1">
                <a:solidFill>
                  <a:schemeClr val="bg1"/>
                </a:solidFill>
                <a:latin typeface="Arial" charset="0"/>
                <a:cs typeface="Arial" charset="0"/>
              </a:defRPr>
            </a:lvl4pPr>
            <a:lvl5pPr marL="2057400" indent="-228600" eaLnBrk="0" hangingPunct="0">
              <a:defRPr sz="5000" b="1">
                <a:solidFill>
                  <a:schemeClr val="bg1"/>
                </a:solidFill>
                <a:latin typeface="Arial" charset="0"/>
                <a:cs typeface="Arial" charset="0"/>
              </a:defRPr>
            </a:lvl5pPr>
            <a:lvl6pPr marL="2514600" indent="-228600" eaLnBrk="0" fontAlgn="base" hangingPunct="0">
              <a:spcBef>
                <a:spcPct val="0"/>
              </a:spcBef>
              <a:spcAft>
                <a:spcPct val="0"/>
              </a:spcAft>
              <a:defRPr sz="5000" b="1">
                <a:solidFill>
                  <a:schemeClr val="bg1"/>
                </a:solidFill>
                <a:latin typeface="Arial" charset="0"/>
                <a:cs typeface="Arial" charset="0"/>
              </a:defRPr>
            </a:lvl6pPr>
            <a:lvl7pPr marL="2971800" indent="-228600" eaLnBrk="0" fontAlgn="base" hangingPunct="0">
              <a:spcBef>
                <a:spcPct val="0"/>
              </a:spcBef>
              <a:spcAft>
                <a:spcPct val="0"/>
              </a:spcAft>
              <a:defRPr sz="5000" b="1">
                <a:solidFill>
                  <a:schemeClr val="bg1"/>
                </a:solidFill>
                <a:latin typeface="Arial" charset="0"/>
                <a:cs typeface="Arial" charset="0"/>
              </a:defRPr>
            </a:lvl7pPr>
            <a:lvl8pPr marL="3429000" indent="-228600" eaLnBrk="0" fontAlgn="base" hangingPunct="0">
              <a:spcBef>
                <a:spcPct val="0"/>
              </a:spcBef>
              <a:spcAft>
                <a:spcPct val="0"/>
              </a:spcAft>
              <a:defRPr sz="5000" b="1">
                <a:solidFill>
                  <a:schemeClr val="bg1"/>
                </a:solidFill>
                <a:latin typeface="Arial" charset="0"/>
                <a:cs typeface="Arial" charset="0"/>
              </a:defRPr>
            </a:lvl8pPr>
            <a:lvl9pPr marL="3886200" indent="-228600" eaLnBrk="0" fontAlgn="base" hangingPunct="0">
              <a:spcBef>
                <a:spcPct val="0"/>
              </a:spcBef>
              <a:spcAft>
                <a:spcPct val="0"/>
              </a:spcAft>
              <a:defRPr sz="5000" b="1">
                <a:solidFill>
                  <a:schemeClr val="bg1"/>
                </a:solidFill>
                <a:latin typeface="Arial" charset="0"/>
                <a:cs typeface="Arial" charset="0"/>
              </a:defRPr>
            </a:lvl9pPr>
          </a:lstStyle>
          <a:p>
            <a:pPr eaLnBrk="1" hangingPunct="1"/>
            <a:r>
              <a:rPr lang="fr-FR" altLang="fr-FR" sz="1600" b="0"/>
              <a:t>Une fois les missions engagées : un dialogue de gestion à réaliser dans les 2 mois suivants la date anniversaire du contrat </a:t>
            </a:r>
          </a:p>
        </p:txBody>
      </p:sp>
      <p:sp>
        <p:nvSpPr>
          <p:cNvPr id="52232" name="ZoneTexte 15"/>
          <p:cNvSpPr txBox="1">
            <a:spLocks noChangeArrowheads="1"/>
          </p:cNvSpPr>
          <p:nvPr/>
        </p:nvSpPr>
        <p:spPr bwMode="auto">
          <a:xfrm>
            <a:off x="6270625" y="2836863"/>
            <a:ext cx="2411413" cy="2062162"/>
          </a:xfrm>
          <a:prstGeom prst="rect">
            <a:avLst/>
          </a:prstGeom>
          <a:solidFill>
            <a:schemeClr val="bg1"/>
          </a:solidFill>
          <a:ln w="9525">
            <a:solidFill>
              <a:schemeClr val="accent2"/>
            </a:solidFill>
            <a:prstDash val="dash"/>
            <a:miter lim="800000"/>
            <a:headEnd/>
            <a:tailEnd/>
          </a:ln>
        </p:spPr>
        <p:txBody>
          <a:bodyPr>
            <a:spAutoFit/>
          </a:bodyPr>
          <a:lstStyle>
            <a:lvl1pPr marL="285750" indent="-285750" eaLnBrk="0" hangingPunct="0">
              <a:defRPr sz="5000" b="1">
                <a:solidFill>
                  <a:schemeClr val="bg1"/>
                </a:solidFill>
                <a:latin typeface="Arial" charset="0"/>
                <a:cs typeface="Arial" charset="0"/>
              </a:defRPr>
            </a:lvl1pPr>
            <a:lvl2pPr marL="742950" indent="-285750" eaLnBrk="0" hangingPunct="0">
              <a:defRPr sz="5000" b="1">
                <a:solidFill>
                  <a:schemeClr val="bg1"/>
                </a:solidFill>
                <a:latin typeface="Arial" charset="0"/>
                <a:cs typeface="Arial" charset="0"/>
              </a:defRPr>
            </a:lvl2pPr>
            <a:lvl3pPr marL="1143000" indent="-228600" eaLnBrk="0" hangingPunct="0">
              <a:defRPr sz="5000" b="1">
                <a:solidFill>
                  <a:schemeClr val="bg1"/>
                </a:solidFill>
                <a:latin typeface="Arial" charset="0"/>
                <a:cs typeface="Arial" charset="0"/>
              </a:defRPr>
            </a:lvl3pPr>
            <a:lvl4pPr marL="1600200" indent="-228600" eaLnBrk="0" hangingPunct="0">
              <a:defRPr sz="5000" b="1">
                <a:solidFill>
                  <a:schemeClr val="bg1"/>
                </a:solidFill>
                <a:latin typeface="Arial" charset="0"/>
                <a:cs typeface="Arial" charset="0"/>
              </a:defRPr>
            </a:lvl4pPr>
            <a:lvl5pPr marL="2057400" indent="-228600" eaLnBrk="0" hangingPunct="0">
              <a:defRPr sz="5000" b="1">
                <a:solidFill>
                  <a:schemeClr val="bg1"/>
                </a:solidFill>
                <a:latin typeface="Arial" charset="0"/>
                <a:cs typeface="Arial" charset="0"/>
              </a:defRPr>
            </a:lvl5pPr>
            <a:lvl6pPr marL="2514600" indent="-228600" eaLnBrk="0" fontAlgn="base" hangingPunct="0">
              <a:spcBef>
                <a:spcPct val="0"/>
              </a:spcBef>
              <a:spcAft>
                <a:spcPct val="0"/>
              </a:spcAft>
              <a:defRPr sz="5000" b="1">
                <a:solidFill>
                  <a:schemeClr val="bg1"/>
                </a:solidFill>
                <a:latin typeface="Arial" charset="0"/>
                <a:cs typeface="Arial" charset="0"/>
              </a:defRPr>
            </a:lvl6pPr>
            <a:lvl7pPr marL="2971800" indent="-228600" eaLnBrk="0" fontAlgn="base" hangingPunct="0">
              <a:spcBef>
                <a:spcPct val="0"/>
              </a:spcBef>
              <a:spcAft>
                <a:spcPct val="0"/>
              </a:spcAft>
              <a:defRPr sz="5000" b="1">
                <a:solidFill>
                  <a:schemeClr val="bg1"/>
                </a:solidFill>
                <a:latin typeface="Arial" charset="0"/>
                <a:cs typeface="Arial" charset="0"/>
              </a:defRPr>
            </a:lvl7pPr>
            <a:lvl8pPr marL="3429000" indent="-228600" eaLnBrk="0" fontAlgn="base" hangingPunct="0">
              <a:spcBef>
                <a:spcPct val="0"/>
              </a:spcBef>
              <a:spcAft>
                <a:spcPct val="0"/>
              </a:spcAft>
              <a:defRPr sz="5000" b="1">
                <a:solidFill>
                  <a:schemeClr val="bg1"/>
                </a:solidFill>
                <a:latin typeface="Arial" charset="0"/>
                <a:cs typeface="Arial" charset="0"/>
              </a:defRPr>
            </a:lvl8pPr>
            <a:lvl9pPr marL="3886200" indent="-228600" eaLnBrk="0" fontAlgn="base" hangingPunct="0">
              <a:spcBef>
                <a:spcPct val="0"/>
              </a:spcBef>
              <a:spcAft>
                <a:spcPct val="0"/>
              </a:spcAft>
              <a:defRPr sz="5000" b="1">
                <a:solidFill>
                  <a:schemeClr val="bg1"/>
                </a:solidFill>
                <a:latin typeface="Arial" charset="0"/>
                <a:cs typeface="Arial" charset="0"/>
              </a:defRPr>
            </a:lvl9pPr>
          </a:lstStyle>
          <a:p>
            <a:pPr eaLnBrk="1" hangingPunct="1">
              <a:buFont typeface="Arial" charset="0"/>
              <a:buChar char="•"/>
            </a:pPr>
            <a:r>
              <a:rPr lang="fr-FR" altLang="fr-FR" sz="1600" b="0">
                <a:solidFill>
                  <a:schemeClr val="tx1"/>
                </a:solidFill>
              </a:rPr>
              <a:t>Evaluation des indicateurs de suivi des missions pour rémunération part variable des missions</a:t>
            </a:r>
          </a:p>
          <a:p>
            <a:pPr eaLnBrk="1" hangingPunct="1">
              <a:buFont typeface="Arial" charset="0"/>
              <a:buChar char="•"/>
            </a:pPr>
            <a:r>
              <a:rPr lang="fr-FR" altLang="fr-FR" sz="1600" b="0">
                <a:solidFill>
                  <a:schemeClr val="tx1"/>
                </a:solidFill>
              </a:rPr>
              <a:t>Réévaluation éventuelle de la taille de la CPTS</a:t>
            </a:r>
          </a:p>
        </p:txBody>
      </p:sp>
      <p:sp>
        <p:nvSpPr>
          <p:cNvPr id="17" name="ZoneTexte 16"/>
          <p:cNvSpPr txBox="1"/>
          <p:nvPr/>
        </p:nvSpPr>
        <p:spPr>
          <a:xfrm>
            <a:off x="3343275" y="2127250"/>
            <a:ext cx="2411413" cy="4278313"/>
          </a:xfrm>
          <a:prstGeom prst="rect">
            <a:avLst/>
          </a:prstGeom>
          <a:solidFill>
            <a:schemeClr val="bg1"/>
          </a:solidFill>
          <a:ln>
            <a:solidFill>
              <a:schemeClr val="accent2"/>
            </a:solidFill>
            <a:prstDash val="dash"/>
          </a:ln>
        </p:spPr>
        <p:txBody>
          <a:bodyPr>
            <a:spAutoFit/>
          </a:bodyPr>
          <a:lstStyle/>
          <a:p>
            <a:pPr>
              <a:defRPr/>
            </a:pPr>
            <a:r>
              <a:rPr lang="fr-FR" sz="1600" b="0" dirty="0">
                <a:solidFill>
                  <a:schemeClr val="tx1"/>
                </a:solidFill>
              </a:rPr>
              <a:t>Détermination pour la dite mission : </a:t>
            </a:r>
          </a:p>
          <a:p>
            <a:pPr marL="285750" indent="-285750">
              <a:buFont typeface="Arial" charset="0"/>
              <a:buChar char="•"/>
              <a:defRPr/>
            </a:pPr>
            <a:r>
              <a:rPr lang="fr-FR" sz="1600" b="0" dirty="0">
                <a:solidFill>
                  <a:schemeClr val="tx1"/>
                </a:solidFill>
              </a:rPr>
              <a:t>des indicateurs de suivi de la mission (indicateurs du suivi de l’intensité et de résultats)</a:t>
            </a:r>
          </a:p>
          <a:p>
            <a:pPr marL="285750" indent="-285750">
              <a:buFont typeface="Arial" charset="0"/>
              <a:buChar char="•"/>
              <a:defRPr/>
            </a:pPr>
            <a:r>
              <a:rPr lang="fr-FR" sz="1600" b="0" dirty="0">
                <a:solidFill>
                  <a:schemeClr val="tx1"/>
                </a:solidFill>
              </a:rPr>
              <a:t>Des objectifs à atteindre pour la CPTS (évalués à chaque date anniversaire du contrat) avec possibilité de réévaluer les objectifs chaque année </a:t>
            </a:r>
          </a:p>
        </p:txBody>
      </p:sp>
      <p:cxnSp>
        <p:nvCxnSpPr>
          <p:cNvPr id="5" name="Connecteur droit avec flèche 4"/>
          <p:cNvCxnSpPr/>
          <p:nvPr/>
        </p:nvCxnSpPr>
        <p:spPr>
          <a:xfrm>
            <a:off x="292100" y="941388"/>
            <a:ext cx="838993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19"/>
          <p:cNvCxnSpPr/>
          <p:nvPr/>
        </p:nvCxnSpPr>
        <p:spPr>
          <a:xfrm>
            <a:off x="1270000" y="804863"/>
            <a:ext cx="0" cy="284162"/>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Connecteur droit 22"/>
          <p:cNvCxnSpPr/>
          <p:nvPr/>
        </p:nvCxnSpPr>
        <p:spPr>
          <a:xfrm>
            <a:off x="4370388" y="835025"/>
            <a:ext cx="0" cy="282575"/>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Connecteur droit 23"/>
          <p:cNvCxnSpPr/>
          <p:nvPr/>
        </p:nvCxnSpPr>
        <p:spPr>
          <a:xfrm>
            <a:off x="7413625" y="820738"/>
            <a:ext cx="0" cy="284162"/>
          </a:xfrm>
          <a:prstGeom prst="line">
            <a:avLst/>
          </a:prstGeom>
          <a:ln w="38100"/>
        </p:spPr>
        <p:style>
          <a:lnRef idx="1">
            <a:schemeClr val="dk1"/>
          </a:lnRef>
          <a:fillRef idx="0">
            <a:schemeClr val="dk1"/>
          </a:fillRef>
          <a:effectRef idx="0">
            <a:schemeClr val="dk1"/>
          </a:effectRef>
          <a:fontRef idx="minor">
            <a:schemeClr val="tx1"/>
          </a:fontRef>
        </p:style>
      </p:cxnSp>
      <p:pic>
        <p:nvPicPr>
          <p:cNvPr id="522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100" y="2085975"/>
            <a:ext cx="3540125"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59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5. Montants des financements alloués</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43</a:t>
            </a:fld>
            <a:endParaRPr lang="fr-FR" altLang="fr-FR" dirty="0">
              <a:solidFill>
                <a:srgbClr val="4993D7"/>
              </a:solidFill>
            </a:endParaRPr>
          </a:p>
        </p:txBody>
      </p:sp>
    </p:spTree>
    <p:extLst>
      <p:ext uri="{BB962C8B-B14F-4D97-AF65-F5344CB8AC3E}">
        <p14:creationId xmlns:p14="http://schemas.microsoft.com/office/powerpoint/2010/main" val="3825990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Montants des financements</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44</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987985816"/>
              </p:ext>
            </p:extLst>
          </p:nvPr>
        </p:nvGraphicFramePr>
        <p:xfrm>
          <a:off x="539552" y="764704"/>
          <a:ext cx="7848873" cy="5489858"/>
        </p:xfrm>
        <a:graphic>
          <a:graphicData uri="http://schemas.openxmlformats.org/drawingml/2006/table">
            <a:tbl>
              <a:tblPr/>
              <a:tblGrid>
                <a:gridCol w="2190383">
                  <a:extLst>
                    <a:ext uri="{9D8B030D-6E8A-4147-A177-3AD203B41FA5}">
                      <a16:colId xmlns:a16="http://schemas.microsoft.com/office/drawing/2014/main" val="20000"/>
                    </a:ext>
                  </a:extLst>
                </a:gridCol>
                <a:gridCol w="1707210">
                  <a:extLst>
                    <a:ext uri="{9D8B030D-6E8A-4147-A177-3AD203B41FA5}">
                      <a16:colId xmlns:a16="http://schemas.microsoft.com/office/drawing/2014/main" val="20001"/>
                    </a:ext>
                  </a:extLst>
                </a:gridCol>
                <a:gridCol w="1002136">
                  <a:extLst>
                    <a:ext uri="{9D8B030D-6E8A-4147-A177-3AD203B41FA5}">
                      <a16:colId xmlns:a16="http://schemas.microsoft.com/office/drawing/2014/main" val="20002"/>
                    </a:ext>
                  </a:extLst>
                </a:gridCol>
                <a:gridCol w="1002136">
                  <a:extLst>
                    <a:ext uri="{9D8B030D-6E8A-4147-A177-3AD203B41FA5}">
                      <a16:colId xmlns:a16="http://schemas.microsoft.com/office/drawing/2014/main" val="20003"/>
                    </a:ext>
                  </a:extLst>
                </a:gridCol>
                <a:gridCol w="973504">
                  <a:extLst>
                    <a:ext uri="{9D8B030D-6E8A-4147-A177-3AD203B41FA5}">
                      <a16:colId xmlns:a16="http://schemas.microsoft.com/office/drawing/2014/main" val="20004"/>
                    </a:ext>
                  </a:extLst>
                </a:gridCol>
                <a:gridCol w="973504">
                  <a:extLst>
                    <a:ext uri="{9D8B030D-6E8A-4147-A177-3AD203B41FA5}">
                      <a16:colId xmlns:a16="http://schemas.microsoft.com/office/drawing/2014/main" val="20005"/>
                    </a:ext>
                  </a:extLst>
                </a:gridCol>
              </a:tblGrid>
              <a:tr h="447721">
                <a:tc gridSpan="2">
                  <a:txBody>
                    <a:bodyPr/>
                    <a:lstStyle/>
                    <a:p>
                      <a:pPr algn="ctr" fontAlgn="ctr"/>
                      <a:r>
                        <a:rPr lang="fr-FR" sz="1200" b="0" i="0" u="none" strike="noStrike" dirty="0">
                          <a:solidFill>
                            <a:srgbClr val="000000"/>
                          </a:solidFill>
                          <a:effectLst/>
                          <a:latin typeface="+mj-lt"/>
                        </a:rPr>
                        <a:t>Montant annuel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mj-lt"/>
                        </a:rPr>
                        <a:t>Communauté de taille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mj-lt"/>
                        </a:rPr>
                        <a:t>Communauté de taille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mj-lt"/>
                        </a:rPr>
                        <a:t>Communauté de taille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mj-lt"/>
                        </a:rPr>
                        <a:t>Communauté de taille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210324">
                <a:tc>
                  <a:txBody>
                    <a:bodyPr/>
                    <a:lstStyle/>
                    <a:p>
                      <a:pPr algn="ctr" fontAlgn="ctr"/>
                      <a:r>
                        <a:rPr lang="fr-FR" sz="1200" b="0"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375">
                <a:tc>
                  <a:txBody>
                    <a:bodyPr/>
                    <a:lstStyle/>
                    <a:p>
                      <a:pPr algn="l" fontAlgn="ctr"/>
                      <a:r>
                        <a:rPr lang="fr-FR" sz="1200" b="0" i="0" u="none" strike="noStrike" dirty="0">
                          <a:solidFill>
                            <a:srgbClr val="000000"/>
                          </a:solidFill>
                          <a:effectLst/>
                          <a:latin typeface="+mj-lt"/>
                        </a:rPr>
                        <a:t>Financement du fonctionnement de la communauté professionnelle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mj-lt"/>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1" i="0" u="none" strike="noStrike">
                          <a:solidFill>
                            <a:srgbClr val="000000"/>
                          </a:solidFill>
                          <a:effectLst/>
                          <a:latin typeface="+mj-lt"/>
                        </a:rPr>
                        <a:t>50 000 €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1" i="0" u="none" strike="noStrike">
                          <a:solidFill>
                            <a:srgbClr val="000000"/>
                          </a:solidFill>
                          <a:effectLst/>
                          <a:latin typeface="+mj-lt"/>
                        </a:rPr>
                        <a:t>60 000 €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1" i="0" u="none" strike="noStrike">
                          <a:solidFill>
                            <a:srgbClr val="000000"/>
                          </a:solidFill>
                          <a:effectLst/>
                          <a:latin typeface="+mj-lt"/>
                        </a:rPr>
                        <a:t>75 000 €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1" i="0" u="none" strike="noStrike">
                          <a:solidFill>
                            <a:srgbClr val="000000"/>
                          </a:solidFill>
                          <a:effectLst/>
                          <a:latin typeface="+mj-lt"/>
                        </a:rPr>
                        <a:t>90 000 €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extLst>
                  <a:ext uri="{0D108BD9-81ED-4DB2-BD59-A6C34878D82A}">
                    <a16:rowId xmlns:a16="http://schemas.microsoft.com/office/drawing/2014/main" val="10002"/>
                  </a:ext>
                </a:extLst>
              </a:tr>
              <a:tr h="115740">
                <a:tc>
                  <a:txBody>
                    <a:bodyPr/>
                    <a:lstStyle/>
                    <a:p>
                      <a:pPr algn="l"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8655">
                <a:tc rowSpan="7">
                  <a:txBody>
                    <a:bodyPr/>
                    <a:lstStyle/>
                    <a:p>
                      <a:pPr algn="l" fontAlgn="ctr"/>
                      <a:r>
                        <a:rPr lang="fr-FR" sz="1200" b="0" i="0" u="none" strike="noStrike" dirty="0">
                          <a:solidFill>
                            <a:srgbClr val="000000"/>
                          </a:solidFill>
                          <a:effectLst/>
                          <a:latin typeface="+mj-lt"/>
                        </a:rPr>
                        <a:t>Missions en faveur de l’amélioration de l’accès aux soins (socle)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FFFFFF"/>
                          </a:solidFill>
                          <a:effectLst/>
                          <a:latin typeface="+mj-lt"/>
                        </a:rPr>
                        <a:t> Volet Fixe / Moyens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25 000 €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30 000 €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extLst>
                  <a:ext uri="{0D108BD9-81ED-4DB2-BD59-A6C34878D82A}">
                    <a16:rowId xmlns:a16="http://schemas.microsoft.com/office/drawing/2014/main" val="10004"/>
                  </a:ext>
                </a:extLst>
              </a:tr>
              <a:tr h="364424">
                <a:tc vMerge="1">
                  <a:txBody>
                    <a:bodyPr/>
                    <a:lstStyle/>
                    <a:p>
                      <a:endParaRPr lang="fr-FR"/>
                    </a:p>
                  </a:txBody>
                  <a:tcPr/>
                </a:tc>
                <a:tc>
                  <a:txBody>
                    <a:bodyPr/>
                    <a:lstStyle/>
                    <a:p>
                      <a:pPr algn="ctr" fontAlgn="ctr"/>
                      <a:r>
                        <a:rPr lang="fr-FR" sz="1000" b="0" i="0" u="none" strike="noStrike">
                          <a:solidFill>
                            <a:srgbClr val="FFFFFF"/>
                          </a:solidFill>
                          <a:effectLst/>
                          <a:latin typeface="+mj-lt"/>
                        </a:rPr>
                        <a:t>Volet variable/actions et résultats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17 500 €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25 000 €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30 000 €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a16="http://schemas.microsoft.com/office/drawing/2014/main" val="10005"/>
                  </a:ext>
                </a:extLst>
              </a:tr>
              <a:tr h="354012">
                <a:tc vMerge="1">
                  <a:txBody>
                    <a:bodyPr/>
                    <a:lstStyle/>
                    <a:p>
                      <a:endParaRPr lang="fr-FR"/>
                    </a:p>
                  </a:txBody>
                  <a:tcPr/>
                </a:tc>
                <a:tc>
                  <a:txBody>
                    <a:bodyPr/>
                    <a:lstStyle/>
                    <a:p>
                      <a:pPr algn="ctr" fontAlgn="ctr"/>
                      <a:r>
                        <a:rPr lang="fr-FR" sz="1000" b="0" i="0" u="none" strike="noStrike">
                          <a:solidFill>
                            <a:srgbClr val="000000"/>
                          </a:solidFill>
                          <a:effectLst/>
                          <a:latin typeface="+mj-lt"/>
                        </a:rPr>
                        <a:t>Volet lié à l’organisation des soins non programmés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rowSpan="2">
                  <a:txBody>
                    <a:bodyPr/>
                    <a:lstStyle/>
                    <a:p>
                      <a:pPr algn="ctr" fontAlgn="ctr"/>
                      <a:r>
                        <a:rPr lang="fr-FR" sz="1000" b="0" i="0" u="none" strike="noStrike">
                          <a:solidFill>
                            <a:srgbClr val="000000"/>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mj-lt"/>
                        </a:rPr>
                        <a:t>12 000 €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a:solidFill>
                            <a:srgbClr val="000000"/>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a:solidFill>
                            <a:srgbClr val="000000"/>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364424">
                <a:tc vMerge="1">
                  <a:txBody>
                    <a:bodyPr/>
                    <a:lstStyle/>
                    <a:p>
                      <a:endParaRPr lang="fr-FR"/>
                    </a:p>
                  </a:txBody>
                  <a:tcPr/>
                </a:tc>
                <a:tc>
                  <a:txBody>
                    <a:bodyPr/>
                    <a:lstStyle/>
                    <a:p>
                      <a:pPr algn="ctr" fontAlgn="ctr"/>
                      <a:r>
                        <a:rPr lang="fr-FR" sz="1000" b="0" i="0" u="none" strike="noStrike" dirty="0">
                          <a:solidFill>
                            <a:srgbClr val="000000"/>
                          </a:solidFill>
                          <a:effectLst/>
                          <a:latin typeface="+mj-lt"/>
                        </a:rPr>
                        <a:t>Compensation des professionnels de santé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531018">
                <a:tc vMerge="1">
                  <a:txBody>
                    <a:bodyPr/>
                    <a:lstStyle/>
                    <a:p>
                      <a:endParaRPr lang="fr-FR"/>
                    </a:p>
                  </a:txBody>
                  <a:tcPr/>
                </a:tc>
                <a:tc>
                  <a:txBody>
                    <a:bodyPr/>
                    <a:lstStyle/>
                    <a:p>
                      <a:pPr algn="ctr" fontAlgn="ctr"/>
                      <a:r>
                        <a:rPr lang="fr-FR" sz="1000" b="0" i="1" u="none" strike="noStrike">
                          <a:solidFill>
                            <a:srgbClr val="000000"/>
                          </a:solidFill>
                          <a:effectLst/>
                          <a:latin typeface="+mj-lt"/>
                        </a:rPr>
                        <a:t>Volet supplémentaire lié à l’organisation des soins non programmés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rowSpan="2">
                  <a:txBody>
                    <a:bodyPr/>
                    <a:lstStyle/>
                    <a:p>
                      <a:pPr algn="ctr" fontAlgn="ctr"/>
                      <a:r>
                        <a:rPr lang="fr-FR" sz="1000" b="0" i="1" u="none" strike="noStrike" dirty="0">
                          <a:solidFill>
                            <a:srgbClr val="000000"/>
                          </a:solidFill>
                          <a:effectLst/>
                          <a:latin typeface="+mj-lt"/>
                        </a:rPr>
                        <a:t>35 000 €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1" u="none" strike="noStrike" dirty="0">
                          <a:solidFill>
                            <a:srgbClr val="000000"/>
                          </a:solidFill>
                          <a:effectLst/>
                          <a:latin typeface="+mj-lt"/>
                        </a:rPr>
                        <a:t>45 000 €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1" u="none" strike="noStrike" dirty="0">
                          <a:solidFill>
                            <a:srgbClr val="000000"/>
                          </a:solidFill>
                          <a:effectLst/>
                          <a:latin typeface="+mj-lt"/>
                        </a:rPr>
                        <a:t>55 000 €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1" u="none" strike="noStrike">
                          <a:solidFill>
                            <a:srgbClr val="000000"/>
                          </a:solidFill>
                          <a:effectLst/>
                          <a:latin typeface="+mj-lt"/>
                        </a:rPr>
                        <a:t>70 000 €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718436">
                <a:tc vMerge="1">
                  <a:txBody>
                    <a:bodyPr/>
                    <a:lstStyle/>
                    <a:p>
                      <a:endParaRPr lang="fr-FR"/>
                    </a:p>
                  </a:txBody>
                  <a:tcPr/>
                </a:tc>
                <a:tc>
                  <a:txBody>
                    <a:bodyPr/>
                    <a:lstStyle/>
                    <a:p>
                      <a:pPr algn="ctr" fontAlgn="ctr"/>
                      <a:r>
                        <a:rPr lang="fr-FR" sz="1000" b="0" i="1" u="none" strike="noStrike" dirty="0">
                          <a:solidFill>
                            <a:srgbClr val="000000"/>
                          </a:solidFill>
                          <a:effectLst/>
                          <a:latin typeface="+mj-lt"/>
                        </a:rPr>
                        <a:t> Financement spécifique pour le traitement et l’orientation des demandes de soins non programmés (enveloppe</a:t>
                      </a:r>
                      <a:r>
                        <a:rPr lang="fr-FR" sz="1000" b="0" i="1" u="none" strike="noStrike" baseline="0" dirty="0">
                          <a:solidFill>
                            <a:srgbClr val="000000"/>
                          </a:solidFill>
                          <a:effectLst/>
                          <a:latin typeface="+mj-lt"/>
                        </a:rPr>
                        <a:t> fléchée)</a:t>
                      </a:r>
                      <a:endParaRPr lang="fr-FR" sz="1000" b="0" i="1"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9"/>
                  </a:ext>
                </a:extLst>
              </a:tr>
              <a:tr h="229067">
                <a:tc vMerge="1">
                  <a:txBody>
                    <a:bodyPr/>
                    <a:lstStyle/>
                    <a:p>
                      <a:endParaRPr lang="fr-FR"/>
                    </a:p>
                  </a:txBody>
                  <a:tcPr/>
                </a:tc>
                <a:tc>
                  <a:txBody>
                    <a:bodyPr/>
                    <a:lstStyle/>
                    <a:p>
                      <a:pPr algn="ctr" fontAlgn="ctr"/>
                      <a:r>
                        <a:rPr lang="fr-FR" sz="1200" b="1" i="0" u="none" strike="noStrike" dirty="0">
                          <a:solidFill>
                            <a:srgbClr val="000000"/>
                          </a:solidFill>
                          <a:effectLst/>
                          <a:latin typeface="+mj-lt"/>
                        </a:rPr>
                        <a:t>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dirty="0">
                          <a:solidFill>
                            <a:srgbClr val="000000"/>
                          </a:solidFill>
                          <a:effectLst/>
                          <a:latin typeface="+mj-lt"/>
                        </a:rPr>
                        <a:t>75 000 €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dirty="0">
                          <a:solidFill>
                            <a:srgbClr val="000000"/>
                          </a:solidFill>
                          <a:effectLst/>
                          <a:latin typeface="+mj-lt"/>
                        </a:rPr>
                        <a:t>92 000 €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dirty="0">
                          <a:solidFill>
                            <a:srgbClr val="000000"/>
                          </a:solidFill>
                          <a:effectLst/>
                          <a:latin typeface="+mj-lt"/>
                        </a:rPr>
                        <a:t>120 000 €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dirty="0">
                          <a:solidFill>
                            <a:srgbClr val="000000"/>
                          </a:solidFill>
                          <a:effectLst/>
                          <a:latin typeface="+mj-lt"/>
                        </a:rPr>
                        <a:t>150 000 €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95627">
                <a:tc>
                  <a:txBody>
                    <a:bodyPr/>
                    <a:lstStyle/>
                    <a:p>
                      <a:pPr algn="l" fontAlgn="ctr"/>
                      <a:r>
                        <a:rPr lang="fr-FR" sz="1200" b="0"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8655">
                <a:tc rowSpan="3">
                  <a:txBody>
                    <a:bodyPr/>
                    <a:lstStyle/>
                    <a:p>
                      <a:pPr algn="l" fontAlgn="ctr"/>
                      <a:r>
                        <a:rPr lang="fr-FR" sz="1200" b="0" i="0" u="none" strike="noStrike">
                          <a:solidFill>
                            <a:srgbClr val="000000"/>
                          </a:solidFill>
                          <a:effectLst/>
                          <a:latin typeface="+mj-lt"/>
                        </a:rPr>
                        <a:t>Missions en faveur de l’organisation de parcours pluri-professionnels autour du patient (socle)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FFFFFF"/>
                          </a:solidFill>
                          <a:effectLst/>
                          <a:latin typeface="+mj-lt"/>
                        </a:rPr>
                        <a:t>Volet Fixe / Moyens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25 000 €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35 000 €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45 000 €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50 000 €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extLst>
                  <a:ext uri="{0D108BD9-81ED-4DB2-BD59-A6C34878D82A}">
                    <a16:rowId xmlns:a16="http://schemas.microsoft.com/office/drawing/2014/main" val="10012"/>
                  </a:ext>
                </a:extLst>
              </a:tr>
              <a:tr h="364424">
                <a:tc vMerge="1">
                  <a:txBody>
                    <a:bodyPr/>
                    <a:lstStyle/>
                    <a:p>
                      <a:endParaRPr lang="fr-FR"/>
                    </a:p>
                  </a:txBody>
                  <a:tcPr/>
                </a:tc>
                <a:tc>
                  <a:txBody>
                    <a:bodyPr/>
                    <a:lstStyle/>
                    <a:p>
                      <a:pPr algn="ctr" fontAlgn="ctr"/>
                      <a:r>
                        <a:rPr lang="fr-FR" sz="1000" b="0" i="0" u="none" strike="noStrike">
                          <a:solidFill>
                            <a:srgbClr val="FFFFFF"/>
                          </a:solidFill>
                          <a:effectLst/>
                          <a:latin typeface="+mj-lt"/>
                        </a:rPr>
                        <a:t>Volet variable/actions et résultats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25 000 €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35 000 €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45 000 €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50 000 €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a16="http://schemas.microsoft.com/office/drawing/2014/main" val="10013"/>
                  </a:ext>
                </a:extLst>
              </a:tr>
              <a:tr h="364424">
                <a:tc vMerge="1">
                  <a:txBody>
                    <a:bodyPr/>
                    <a:lstStyle/>
                    <a:p>
                      <a:endParaRPr lang="fr-FR"/>
                    </a:p>
                  </a:txBody>
                  <a:tcPr/>
                </a:tc>
                <a:tc>
                  <a:txBody>
                    <a:bodyPr/>
                    <a:lstStyle/>
                    <a:p>
                      <a:pPr algn="ctr" fontAlgn="ctr"/>
                      <a:r>
                        <a:rPr lang="fr-FR" sz="1200" b="1" i="0" u="none" strike="noStrike">
                          <a:solidFill>
                            <a:srgbClr val="000000"/>
                          </a:solidFill>
                          <a:effectLst/>
                          <a:latin typeface="+mj-lt"/>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50 000 €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70 000 €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90 000 €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mj-lt"/>
                        </a:rPr>
                        <a:t>100 000 €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24630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Montants des financements</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45</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804009722"/>
              </p:ext>
            </p:extLst>
          </p:nvPr>
        </p:nvGraphicFramePr>
        <p:xfrm>
          <a:off x="683568" y="1124744"/>
          <a:ext cx="7992890" cy="4968554"/>
        </p:xfrm>
        <a:graphic>
          <a:graphicData uri="http://schemas.openxmlformats.org/drawingml/2006/table">
            <a:tbl>
              <a:tblPr/>
              <a:tblGrid>
                <a:gridCol w="2230573">
                  <a:extLst>
                    <a:ext uri="{9D8B030D-6E8A-4147-A177-3AD203B41FA5}">
                      <a16:colId xmlns:a16="http://schemas.microsoft.com/office/drawing/2014/main" val="20000"/>
                    </a:ext>
                  </a:extLst>
                </a:gridCol>
                <a:gridCol w="1738535">
                  <a:extLst>
                    <a:ext uri="{9D8B030D-6E8A-4147-A177-3AD203B41FA5}">
                      <a16:colId xmlns:a16="http://schemas.microsoft.com/office/drawing/2014/main" val="20001"/>
                    </a:ext>
                  </a:extLst>
                </a:gridCol>
                <a:gridCol w="1020524">
                  <a:extLst>
                    <a:ext uri="{9D8B030D-6E8A-4147-A177-3AD203B41FA5}">
                      <a16:colId xmlns:a16="http://schemas.microsoft.com/office/drawing/2014/main" val="20002"/>
                    </a:ext>
                  </a:extLst>
                </a:gridCol>
                <a:gridCol w="1020524">
                  <a:extLst>
                    <a:ext uri="{9D8B030D-6E8A-4147-A177-3AD203B41FA5}">
                      <a16:colId xmlns:a16="http://schemas.microsoft.com/office/drawing/2014/main" val="20003"/>
                    </a:ext>
                  </a:extLst>
                </a:gridCol>
                <a:gridCol w="991367">
                  <a:extLst>
                    <a:ext uri="{9D8B030D-6E8A-4147-A177-3AD203B41FA5}">
                      <a16:colId xmlns:a16="http://schemas.microsoft.com/office/drawing/2014/main" val="20004"/>
                    </a:ext>
                  </a:extLst>
                </a:gridCol>
                <a:gridCol w="991367">
                  <a:extLst>
                    <a:ext uri="{9D8B030D-6E8A-4147-A177-3AD203B41FA5}">
                      <a16:colId xmlns:a16="http://schemas.microsoft.com/office/drawing/2014/main" val="20005"/>
                    </a:ext>
                  </a:extLst>
                </a:gridCol>
              </a:tblGrid>
              <a:tr h="505316">
                <a:tc gridSpan="2">
                  <a:txBody>
                    <a:bodyPr/>
                    <a:lstStyle/>
                    <a:p>
                      <a:pPr algn="ctr" fontAlgn="ctr"/>
                      <a:r>
                        <a:rPr lang="fr-FR" sz="1200" b="0" i="0" u="none" strike="noStrike" dirty="0">
                          <a:solidFill>
                            <a:srgbClr val="000000"/>
                          </a:solidFill>
                          <a:effectLst/>
                          <a:latin typeface="+mj-lt"/>
                        </a:rPr>
                        <a:t>Montant annuel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mj-lt"/>
                        </a:rPr>
                        <a:t>Communauté de taille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mj-lt"/>
                        </a:rPr>
                        <a:t>Communauté de taille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mj-lt"/>
                        </a:rPr>
                        <a:t>Communauté de taille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mj-lt"/>
                        </a:rPr>
                        <a:t>Communauté de taille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237382">
                <a:tc>
                  <a:txBody>
                    <a:bodyPr/>
                    <a:lstStyle/>
                    <a:p>
                      <a:pPr algn="l" fontAlgn="ctr"/>
                      <a:r>
                        <a:rPr lang="fr-FR" sz="1200" b="0"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782">
                <a:tc rowSpan="3">
                  <a:txBody>
                    <a:bodyPr/>
                    <a:lstStyle/>
                    <a:p>
                      <a:pPr algn="l" fontAlgn="ctr"/>
                      <a:r>
                        <a:rPr lang="fr-FR" sz="1200" b="0" i="0" u="none" strike="noStrike" dirty="0">
                          <a:solidFill>
                            <a:srgbClr val="000000"/>
                          </a:solidFill>
                          <a:effectLst/>
                          <a:latin typeface="+mj-lt"/>
                        </a:rPr>
                        <a:t>Missions en faveur du développement des actions territoriales de prévention (socle)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FFFFFF"/>
                          </a:solidFill>
                          <a:effectLst/>
                          <a:latin typeface="+mj-lt"/>
                        </a:rPr>
                        <a:t>Volet Fixe / Moyens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extLst>
                  <a:ext uri="{0D108BD9-81ED-4DB2-BD59-A6C34878D82A}">
                    <a16:rowId xmlns:a16="http://schemas.microsoft.com/office/drawing/2014/main" val="10002"/>
                  </a:ext>
                </a:extLst>
              </a:tr>
              <a:tr h="411304">
                <a:tc vMerge="1">
                  <a:txBody>
                    <a:bodyPr/>
                    <a:lstStyle/>
                    <a:p>
                      <a:endParaRPr lang="fr-FR"/>
                    </a:p>
                  </a:txBody>
                  <a:tcPr/>
                </a:tc>
                <a:tc>
                  <a:txBody>
                    <a:bodyPr/>
                    <a:lstStyle/>
                    <a:p>
                      <a:pPr algn="ctr" fontAlgn="ctr"/>
                      <a:r>
                        <a:rPr lang="fr-FR" sz="1000" b="0" i="0" u="none" strike="noStrike" dirty="0">
                          <a:solidFill>
                            <a:srgbClr val="FFFFFF"/>
                          </a:solidFill>
                          <a:effectLst/>
                          <a:latin typeface="+mj-lt"/>
                        </a:rPr>
                        <a:t>Volet variable/actions et résultats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17 500 €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a16="http://schemas.microsoft.com/office/drawing/2014/main" val="10003"/>
                  </a:ext>
                </a:extLst>
              </a:tr>
              <a:tr h="258534">
                <a:tc vMerge="1">
                  <a:txBody>
                    <a:bodyPr/>
                    <a:lstStyle/>
                    <a:p>
                      <a:endParaRPr lang="fr-FR"/>
                    </a:p>
                  </a:txBody>
                  <a:tcPr/>
                </a:tc>
                <a:tc>
                  <a:txBody>
                    <a:bodyPr/>
                    <a:lstStyle/>
                    <a:p>
                      <a:pPr algn="ctr" fontAlgn="ctr"/>
                      <a:r>
                        <a:rPr lang="fr-FR" sz="1200" b="1" i="0" u="none" strike="noStrike" dirty="0">
                          <a:solidFill>
                            <a:srgbClr val="000000"/>
                          </a:solidFill>
                          <a:effectLst/>
                          <a:latin typeface="+mj-lt"/>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30 000 €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35 000 €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40 000 €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237382">
                <a:tc>
                  <a:txBody>
                    <a:bodyPr/>
                    <a:lstStyle/>
                    <a:p>
                      <a:pPr algn="l"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6782">
                <a:tc rowSpan="3">
                  <a:txBody>
                    <a:bodyPr/>
                    <a:lstStyle/>
                    <a:p>
                      <a:pPr algn="l" fontAlgn="ctr"/>
                      <a:r>
                        <a:rPr lang="fr-FR" sz="1200" b="0" i="0" u="none" strike="noStrike">
                          <a:solidFill>
                            <a:srgbClr val="000000"/>
                          </a:solidFill>
                          <a:effectLst/>
                          <a:latin typeface="+mj-lt"/>
                        </a:rPr>
                        <a:t>Actions en faveur du développement de la qualité et de la pertinence des soins (optionnel)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FFFFFF"/>
                          </a:solidFill>
                          <a:effectLst/>
                          <a:latin typeface="+mj-lt"/>
                        </a:rPr>
                        <a:t>Volet Fixe / Moyens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extLst>
                  <a:ext uri="{0D108BD9-81ED-4DB2-BD59-A6C34878D82A}">
                    <a16:rowId xmlns:a16="http://schemas.microsoft.com/office/drawing/2014/main" val="10006"/>
                  </a:ext>
                </a:extLst>
              </a:tr>
              <a:tr h="411304">
                <a:tc vMerge="1">
                  <a:txBody>
                    <a:bodyPr/>
                    <a:lstStyle/>
                    <a:p>
                      <a:endParaRPr lang="fr-FR"/>
                    </a:p>
                  </a:txBody>
                  <a:tcPr/>
                </a:tc>
                <a:tc>
                  <a:txBody>
                    <a:bodyPr/>
                    <a:lstStyle/>
                    <a:p>
                      <a:pPr algn="ctr" fontAlgn="ctr"/>
                      <a:r>
                        <a:rPr lang="fr-FR" sz="1000" b="0" i="0" u="none" strike="noStrike" dirty="0">
                          <a:solidFill>
                            <a:srgbClr val="FFFFFF"/>
                          </a:solidFill>
                          <a:effectLst/>
                          <a:latin typeface="+mj-lt"/>
                        </a:rPr>
                        <a:t>Volet variable/actions et résultats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a16="http://schemas.microsoft.com/office/drawing/2014/main" val="10007"/>
                  </a:ext>
                </a:extLst>
              </a:tr>
              <a:tr h="446558">
                <a:tc vMerge="1">
                  <a:txBody>
                    <a:bodyPr/>
                    <a:lstStyle/>
                    <a:p>
                      <a:endParaRPr lang="fr-FR"/>
                    </a:p>
                  </a:txBody>
                  <a:tcPr/>
                </a:tc>
                <a:tc>
                  <a:txBody>
                    <a:bodyPr/>
                    <a:lstStyle/>
                    <a:p>
                      <a:pPr algn="ctr" fontAlgn="ctr"/>
                      <a:r>
                        <a:rPr lang="fr-FR" sz="1200" b="1" i="0" u="none" strike="noStrike">
                          <a:solidFill>
                            <a:srgbClr val="000000"/>
                          </a:solidFill>
                          <a:effectLst/>
                          <a:latin typeface="+mj-lt"/>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30 000 €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40 000 €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7382">
                <a:tc>
                  <a:txBody>
                    <a:bodyPr/>
                    <a:lstStyle/>
                    <a:p>
                      <a:pPr algn="l" fontAlgn="ctr"/>
                      <a:r>
                        <a:rPr lang="fr-FR" sz="1200" b="0"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6782">
                <a:tc rowSpan="3">
                  <a:txBody>
                    <a:bodyPr/>
                    <a:lstStyle/>
                    <a:p>
                      <a:pPr algn="l" fontAlgn="ctr"/>
                      <a:r>
                        <a:rPr lang="fr-FR" sz="1200" b="1" i="0" u="none" strike="noStrike">
                          <a:solidFill>
                            <a:srgbClr val="000000"/>
                          </a:solidFill>
                          <a:effectLst/>
                          <a:latin typeface="+mj-lt"/>
                        </a:rPr>
                        <a:t>Actions en faveur de l’accompagnement des professionnels de santé sur le territoire (optionnel)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FFFFFF"/>
                          </a:solidFill>
                          <a:effectLst/>
                          <a:latin typeface="+mj-lt"/>
                        </a:rPr>
                        <a:t>Volet Fixe / Moyens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dirty="0">
                          <a:solidFill>
                            <a:srgbClr val="FFFFFF"/>
                          </a:solidFill>
                          <a:effectLst/>
                          <a:latin typeface="+mj-lt"/>
                        </a:rPr>
                        <a:t>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tc>
                  <a:txBody>
                    <a:bodyPr/>
                    <a:lstStyle/>
                    <a:p>
                      <a:pPr algn="ctr" fontAlgn="ctr"/>
                      <a:r>
                        <a:rPr lang="fr-FR" sz="1000" b="0" i="0" u="none" strike="noStrike">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5D1"/>
                    </a:solidFill>
                  </a:tcPr>
                </a:tc>
                <a:extLst>
                  <a:ext uri="{0D108BD9-81ED-4DB2-BD59-A6C34878D82A}">
                    <a16:rowId xmlns:a16="http://schemas.microsoft.com/office/drawing/2014/main" val="10010"/>
                  </a:ext>
                </a:extLst>
              </a:tr>
              <a:tr h="411304">
                <a:tc vMerge="1">
                  <a:txBody>
                    <a:bodyPr/>
                    <a:lstStyle/>
                    <a:p>
                      <a:endParaRPr lang="fr-FR"/>
                    </a:p>
                  </a:txBody>
                  <a:tcPr/>
                </a:tc>
                <a:tc>
                  <a:txBody>
                    <a:bodyPr/>
                    <a:lstStyle/>
                    <a:p>
                      <a:pPr algn="ctr" fontAlgn="ctr"/>
                      <a:r>
                        <a:rPr lang="fr-FR" sz="1000" b="0" i="0" u="none" strike="noStrike">
                          <a:solidFill>
                            <a:srgbClr val="FFFFFF"/>
                          </a:solidFill>
                          <a:effectLst/>
                          <a:latin typeface="+mj-lt"/>
                        </a:rPr>
                        <a:t>Volet variable/actions et résultats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dirty="0">
                          <a:solidFill>
                            <a:srgbClr val="FFFFFF"/>
                          </a:solidFill>
                          <a:effectLst/>
                          <a:latin typeface="+mj-lt"/>
                        </a:rPr>
                        <a:t>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7 500 €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algn="ctr" fontAlgn="ctr"/>
                      <a:r>
                        <a:rPr lang="fr-FR" sz="1000" b="0" i="0" u="none" strike="noStrike">
                          <a:solidFill>
                            <a:srgbClr val="FFFFFF"/>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a16="http://schemas.microsoft.com/office/drawing/2014/main" val="10011"/>
                  </a:ext>
                </a:extLst>
              </a:tr>
              <a:tr h="329044">
                <a:tc vMerge="1">
                  <a:txBody>
                    <a:bodyPr/>
                    <a:lstStyle/>
                    <a:p>
                      <a:endParaRPr lang="fr-FR"/>
                    </a:p>
                  </a:txBody>
                  <a:tcPr/>
                </a:tc>
                <a:tc>
                  <a:txBody>
                    <a:bodyPr/>
                    <a:lstStyle/>
                    <a:p>
                      <a:pPr algn="ctr" fontAlgn="ctr"/>
                      <a:r>
                        <a:rPr lang="fr-FR" sz="1200" b="1" i="0" u="none" strike="noStrike">
                          <a:solidFill>
                            <a:srgbClr val="000000"/>
                          </a:solidFill>
                          <a:effectLst/>
                          <a:latin typeface="+mj-lt"/>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10 000 €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dirty="0">
                          <a:solidFill>
                            <a:srgbClr val="000000"/>
                          </a:solidFill>
                          <a:effectLst/>
                          <a:latin typeface="+mj-lt"/>
                        </a:rPr>
                        <a:t>15 000 €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1" i="0" u="none" strike="noStrike">
                          <a:solidFill>
                            <a:srgbClr val="000000"/>
                          </a:solidFill>
                          <a:effectLst/>
                          <a:latin typeface="+mj-lt"/>
                        </a:rPr>
                        <a:t>30 000 €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237382">
                <a:tc>
                  <a:txBody>
                    <a:bodyPr/>
                    <a:lstStyle/>
                    <a:p>
                      <a:pPr algn="l"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mj-l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05316">
                <a:tc>
                  <a:txBody>
                    <a:bodyPr/>
                    <a:lstStyle/>
                    <a:p>
                      <a:pPr algn="l" fontAlgn="ctr"/>
                      <a:r>
                        <a:rPr lang="fr-FR" sz="1200" b="1" i="0" u="none" strike="noStrike" dirty="0">
                          <a:solidFill>
                            <a:srgbClr val="FFFFFF"/>
                          </a:solidFill>
                          <a:effectLst/>
                          <a:latin typeface="+mj-lt"/>
                        </a:rPr>
                        <a:t>Financement total possible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1" i="0" u="none" strike="noStrike">
                          <a:solidFill>
                            <a:srgbClr val="FFFFFF"/>
                          </a:solidFill>
                          <a:effectLst/>
                          <a:latin typeface="+mj-lt"/>
                        </a:rPr>
                        <a:t>Volets fixe et variable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1" i="0" u="none" strike="noStrike" dirty="0">
                          <a:solidFill>
                            <a:srgbClr val="FFFFFF"/>
                          </a:solidFill>
                          <a:effectLst/>
                          <a:latin typeface="+mj-lt"/>
                        </a:rPr>
                        <a:t>220 000 €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1" i="0" u="none" strike="noStrike" dirty="0">
                          <a:solidFill>
                            <a:srgbClr val="FFFFFF"/>
                          </a:solidFill>
                          <a:effectLst/>
                          <a:latin typeface="+mj-lt"/>
                        </a:rPr>
                        <a:t>287 000 €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1" i="0" u="none" strike="noStrike" dirty="0">
                          <a:solidFill>
                            <a:srgbClr val="FFFFFF"/>
                          </a:solidFill>
                          <a:effectLst/>
                          <a:latin typeface="+mj-lt"/>
                        </a:rPr>
                        <a:t>370 000 €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1" i="0" u="none" strike="noStrike" dirty="0">
                          <a:solidFill>
                            <a:srgbClr val="FFFFFF"/>
                          </a:solidFill>
                          <a:effectLst/>
                          <a:latin typeface="+mj-lt"/>
                        </a:rPr>
                        <a:t>450 000 €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21878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6. Mécanismes de versement des financements</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46</a:t>
            </a:fld>
            <a:endParaRPr lang="fr-FR" altLang="fr-FR" dirty="0">
              <a:solidFill>
                <a:srgbClr val="4993D7"/>
              </a:solidFill>
            </a:endParaRPr>
          </a:p>
        </p:txBody>
      </p:sp>
    </p:spTree>
    <p:extLst>
      <p:ext uri="{BB962C8B-B14F-4D97-AF65-F5344CB8AC3E}">
        <p14:creationId xmlns:p14="http://schemas.microsoft.com/office/powerpoint/2010/main" val="22302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Volet de fonctionnement de la CPTS</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47</a:t>
            </a:fld>
            <a:endParaRPr lang="fr-FR"/>
          </a:p>
        </p:txBody>
      </p:sp>
      <p:sp>
        <p:nvSpPr>
          <p:cNvPr id="8" name="Espace réservé du contenu 2"/>
          <p:cNvSpPr txBox="1">
            <a:spLocks/>
          </p:cNvSpPr>
          <p:nvPr/>
        </p:nvSpPr>
        <p:spPr bwMode="auto">
          <a:xfrm>
            <a:off x="144016" y="1016732"/>
            <a:ext cx="3707904" cy="17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t" anchorCtr="0" compatLnSpc="1">
            <a:prstTxWarp prst="textNoShape">
              <a:avLst/>
            </a:prstTxWarp>
          </a:bodyPr>
          <a:lstStyle>
            <a:lvl1pPr marL="325438" indent="-325438" algn="l" defTabSz="892175" rtl="0" eaLnBrk="0" fontAlgn="base" hangingPunct="0">
              <a:spcBef>
                <a:spcPct val="20000"/>
              </a:spcBef>
              <a:spcAft>
                <a:spcPct val="0"/>
              </a:spcAft>
              <a:buClr>
                <a:schemeClr val="folHlink"/>
              </a:buClr>
              <a:buFont typeface="Wingdings" pitchFamily="2" charset="2"/>
              <a:buChar char="è"/>
              <a:defRPr sz="2100" b="1">
                <a:solidFill>
                  <a:srgbClr val="0C419A"/>
                </a:solidFill>
                <a:latin typeface="+mn-lt"/>
                <a:ea typeface="+mn-ea"/>
                <a:cs typeface="+mn-cs"/>
              </a:defRPr>
            </a:lvl1pPr>
            <a:lvl2pPr marL="741363" indent="-244475" algn="l" defTabSz="892175" rtl="0" eaLnBrk="0" fontAlgn="base" hangingPunct="0">
              <a:spcBef>
                <a:spcPct val="20000"/>
              </a:spcBef>
              <a:spcAft>
                <a:spcPct val="0"/>
              </a:spcAft>
              <a:buSzPct val="80000"/>
              <a:buFont typeface="Wingdings" pitchFamily="2" charset="2"/>
              <a:buChar char="l"/>
              <a:defRPr>
                <a:solidFill>
                  <a:srgbClr val="0C419A"/>
                </a:solidFill>
                <a:latin typeface="+mn-lt"/>
              </a:defRPr>
            </a:lvl2pPr>
            <a:lvl3pPr marL="1122363" indent="-211138" algn="l" defTabSz="892175" rtl="0" eaLnBrk="0" fontAlgn="base" hangingPunct="0">
              <a:spcBef>
                <a:spcPct val="20000"/>
              </a:spcBef>
              <a:spcAft>
                <a:spcPct val="0"/>
              </a:spcAft>
              <a:buClr>
                <a:schemeClr val="folHlink"/>
              </a:buClr>
              <a:buFont typeface="Wingdings" pitchFamily="2" charset="2"/>
              <a:buChar char="ü"/>
              <a:defRPr>
                <a:solidFill>
                  <a:srgbClr val="0C419A"/>
                </a:solidFill>
                <a:latin typeface="+mn-lt"/>
              </a:defRPr>
            </a:lvl3pPr>
            <a:lvl4pPr marL="1568450" indent="-212725" algn="l" defTabSz="892175" rtl="0" eaLnBrk="0" fontAlgn="base" hangingPunct="0">
              <a:spcBef>
                <a:spcPct val="20000"/>
              </a:spcBef>
              <a:spcAft>
                <a:spcPct val="0"/>
              </a:spcAft>
              <a:buChar char="_"/>
              <a:defRPr sz="2000">
                <a:solidFill>
                  <a:srgbClr val="0C419A"/>
                </a:solidFill>
                <a:latin typeface="+mn-lt"/>
              </a:defRPr>
            </a:lvl4pPr>
            <a:lvl5pPr marL="2019300" indent="-211138" algn="l" defTabSz="892175" rtl="0" eaLnBrk="0" fontAlgn="base" hangingPunct="0">
              <a:spcBef>
                <a:spcPct val="20000"/>
              </a:spcBef>
              <a:spcAft>
                <a:spcPct val="0"/>
              </a:spcAft>
              <a:buChar char="_"/>
              <a:defRPr sz="2000">
                <a:solidFill>
                  <a:srgbClr val="0C419A"/>
                </a:solidFill>
                <a:latin typeface="+mn-lt"/>
              </a:defRPr>
            </a:lvl5pPr>
            <a:lvl6pPr marL="2424203" indent="-225123" algn="l" defTabSz="901863" rtl="0" eaLnBrk="1" fontAlgn="base" hangingPunct="1">
              <a:spcBef>
                <a:spcPct val="20000"/>
              </a:spcBef>
              <a:spcAft>
                <a:spcPct val="0"/>
              </a:spcAft>
              <a:buChar char="_"/>
              <a:defRPr sz="2000">
                <a:solidFill>
                  <a:srgbClr val="0C419A"/>
                </a:solidFill>
                <a:latin typeface="+mn-lt"/>
              </a:defRPr>
            </a:lvl6pPr>
            <a:lvl7pPr marL="2819543" indent="-225123" algn="l" defTabSz="901863" rtl="0" eaLnBrk="1" fontAlgn="base" hangingPunct="1">
              <a:spcBef>
                <a:spcPct val="20000"/>
              </a:spcBef>
              <a:spcAft>
                <a:spcPct val="0"/>
              </a:spcAft>
              <a:buChar char="_"/>
              <a:defRPr sz="2000">
                <a:solidFill>
                  <a:srgbClr val="0C419A"/>
                </a:solidFill>
                <a:latin typeface="+mn-lt"/>
              </a:defRPr>
            </a:lvl7pPr>
            <a:lvl8pPr marL="3214870" indent="-225123" algn="l" defTabSz="901863" rtl="0" eaLnBrk="1" fontAlgn="base" hangingPunct="1">
              <a:spcBef>
                <a:spcPct val="20000"/>
              </a:spcBef>
              <a:spcAft>
                <a:spcPct val="0"/>
              </a:spcAft>
              <a:buChar char="_"/>
              <a:defRPr sz="2000">
                <a:solidFill>
                  <a:srgbClr val="0C419A"/>
                </a:solidFill>
                <a:latin typeface="+mn-lt"/>
              </a:defRPr>
            </a:lvl8pPr>
            <a:lvl9pPr marL="3610211" indent="-225123" algn="l" defTabSz="901863" rtl="0" eaLnBrk="1" fontAlgn="base" hangingPunct="1">
              <a:spcBef>
                <a:spcPct val="20000"/>
              </a:spcBef>
              <a:spcAft>
                <a:spcPct val="0"/>
              </a:spcAft>
              <a:buChar char="_"/>
              <a:defRPr sz="2000">
                <a:solidFill>
                  <a:srgbClr val="0C419A"/>
                </a:solidFill>
                <a:latin typeface="+mn-lt"/>
              </a:defRPr>
            </a:lvl9pPr>
          </a:lstStyle>
          <a:p>
            <a:pPr marL="0" indent="0" algn="just">
              <a:buFont typeface="Wingdings" pitchFamily="2" charset="2"/>
              <a:buNone/>
            </a:pPr>
            <a:r>
              <a:rPr lang="fr-FR" sz="2000" kern="0" dirty="0">
                <a:sym typeface="Wingdings" panose="05000000000000000000" pitchFamily="2" charset="2"/>
              </a:rPr>
              <a:t>Dès signature du contrat en année n = </a:t>
            </a:r>
          </a:p>
          <a:p>
            <a:pPr marL="0" indent="0" algn="just">
              <a:buNone/>
            </a:pPr>
            <a:r>
              <a:rPr lang="fr-FR" sz="2000" kern="0" dirty="0">
                <a:sym typeface="Wingdings" panose="05000000000000000000" pitchFamily="2" charset="2"/>
              </a:rPr>
              <a:t>100% de l’enveloppe de fonctionnement, </a:t>
            </a:r>
          </a:p>
          <a:p>
            <a:pPr marL="0" indent="0" algn="just">
              <a:buFont typeface="Wingdings" pitchFamily="2" charset="2"/>
              <a:buNone/>
            </a:pPr>
            <a:endParaRPr lang="fr-FR" sz="2000" kern="0" dirty="0">
              <a:solidFill>
                <a:srgbClr val="FF0000"/>
              </a:solidFill>
            </a:endParaRPr>
          </a:p>
          <a:p>
            <a:pPr marL="0" indent="0" algn="just">
              <a:buFont typeface="Wingdings" pitchFamily="2" charset="2"/>
              <a:buNone/>
            </a:pPr>
            <a:endParaRPr lang="fr-FR" sz="2000" b="0" kern="0" dirty="0"/>
          </a:p>
          <a:p>
            <a:pPr marL="0" indent="0" algn="just">
              <a:buFont typeface="Wingdings" pitchFamily="2" charset="2"/>
              <a:buNone/>
            </a:pPr>
            <a:endParaRPr lang="fr-FR" sz="2000" b="0" kern="0" dirty="0"/>
          </a:p>
          <a:p>
            <a:pPr algn="just">
              <a:buFontTx/>
              <a:buChar char="-"/>
            </a:pPr>
            <a:endParaRPr lang="fr-FR" sz="2000" b="0" kern="0" dirty="0"/>
          </a:p>
        </p:txBody>
      </p:sp>
      <p:sp>
        <p:nvSpPr>
          <p:cNvPr id="6" name="Rectangle 5"/>
          <p:cNvSpPr/>
          <p:nvPr/>
        </p:nvSpPr>
        <p:spPr bwMode="auto">
          <a:xfrm>
            <a:off x="4497058" y="2420888"/>
            <a:ext cx="2019158" cy="2376264"/>
          </a:xfrm>
          <a:prstGeom prst="rect">
            <a:avLst/>
          </a:prstGeom>
          <a:solidFill>
            <a:schemeClr val="accent1">
              <a:lumMod val="75000"/>
            </a:schemeClr>
          </a:solid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effectLst/>
                <a:latin typeface="Arial" charset="0"/>
              </a:rPr>
              <a:t>75%</a:t>
            </a:r>
          </a:p>
        </p:txBody>
      </p:sp>
      <p:sp>
        <p:nvSpPr>
          <p:cNvPr id="12" name="Rectangle 11"/>
          <p:cNvSpPr/>
          <p:nvPr/>
        </p:nvSpPr>
        <p:spPr bwMode="auto">
          <a:xfrm>
            <a:off x="4497058" y="4797152"/>
            <a:ext cx="2019158" cy="100811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effectLst/>
                <a:latin typeface="Arial" charset="0"/>
              </a:rPr>
              <a:t>25%</a:t>
            </a:r>
          </a:p>
        </p:txBody>
      </p:sp>
      <p:sp>
        <p:nvSpPr>
          <p:cNvPr id="13" name="Accolade fermante 12"/>
          <p:cNvSpPr/>
          <p:nvPr/>
        </p:nvSpPr>
        <p:spPr bwMode="auto">
          <a:xfrm>
            <a:off x="6588224" y="2780928"/>
            <a:ext cx="288032" cy="2880320"/>
          </a:xfrm>
          <a:prstGeom prst="rightBrace">
            <a:avLst>
              <a:gd name="adj1" fmla="val 58045"/>
              <a:gd name="adj2" fmla="val 50369"/>
            </a:avLst>
          </a:prstGeom>
          <a:ln/>
        </p:spPr>
        <p:style>
          <a:lnRef idx="1">
            <a:schemeClr val="dk1"/>
          </a:lnRef>
          <a:fillRef idx="0">
            <a:schemeClr val="dk1"/>
          </a:fillRef>
          <a:effectRef idx="0">
            <a:schemeClr val="dk1"/>
          </a:effectRef>
          <a:fontRef idx="minor">
            <a:schemeClr val="tx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4" name="ZoneTexte 13"/>
          <p:cNvSpPr txBox="1"/>
          <p:nvPr/>
        </p:nvSpPr>
        <p:spPr>
          <a:xfrm>
            <a:off x="6839744" y="2220250"/>
            <a:ext cx="2304256" cy="3785652"/>
          </a:xfrm>
          <a:prstGeom prst="rect">
            <a:avLst/>
          </a:prstGeom>
          <a:noFill/>
        </p:spPr>
        <p:txBody>
          <a:bodyPr wrap="square" rtlCol="0">
            <a:spAutoFit/>
          </a:bodyPr>
          <a:lstStyle/>
          <a:p>
            <a:pPr algn="just"/>
            <a:r>
              <a:rPr lang="fr-FR" sz="2000" dirty="0"/>
              <a:t>versement de 75% du montant alloué au fonctionnement de la CPTS</a:t>
            </a:r>
          </a:p>
          <a:p>
            <a:pPr algn="just"/>
            <a:endParaRPr lang="fr-FR" sz="2000" dirty="0"/>
          </a:p>
          <a:p>
            <a:pPr algn="just"/>
            <a:endParaRPr lang="fr-FR" sz="2000" dirty="0"/>
          </a:p>
          <a:p>
            <a:pPr algn="just"/>
            <a:endParaRPr lang="fr-FR" sz="2000" dirty="0"/>
          </a:p>
          <a:p>
            <a:pPr algn="just"/>
            <a:r>
              <a:rPr lang="fr-FR" sz="2000" dirty="0"/>
              <a:t>Versement du solde à date anniversaire de la signature du contrat (n+1)</a:t>
            </a:r>
          </a:p>
        </p:txBody>
      </p:sp>
      <p:sp>
        <p:nvSpPr>
          <p:cNvPr id="10" name="Rectangle 9"/>
          <p:cNvSpPr/>
          <p:nvPr/>
        </p:nvSpPr>
        <p:spPr bwMode="auto">
          <a:xfrm>
            <a:off x="824650" y="2470860"/>
            <a:ext cx="2019158" cy="3334404"/>
          </a:xfrm>
          <a:prstGeom prst="rect">
            <a:avLst/>
          </a:prstGeom>
          <a:solidFill>
            <a:schemeClr val="accent1">
              <a:lumMod val="75000"/>
            </a:schemeClr>
          </a:solid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lang="fr-FR" sz="1600" dirty="0">
                <a:latin typeface="Arial" charset="0"/>
              </a:rPr>
              <a:t>100</a:t>
            </a:r>
            <a:r>
              <a:rPr kumimoji="0" lang="fr-FR" sz="1600" b="0" i="0" u="none" strike="noStrike" cap="none" normalizeH="0" baseline="0" dirty="0">
                <a:ln>
                  <a:noFill/>
                </a:ln>
                <a:effectLst/>
                <a:latin typeface="Arial" charset="0"/>
              </a:rPr>
              <a:t>%</a:t>
            </a:r>
          </a:p>
        </p:txBody>
      </p:sp>
      <p:sp>
        <p:nvSpPr>
          <p:cNvPr id="11" name="Espace réservé du contenu 2"/>
          <p:cNvSpPr txBox="1">
            <a:spLocks/>
          </p:cNvSpPr>
          <p:nvPr/>
        </p:nvSpPr>
        <p:spPr bwMode="auto">
          <a:xfrm>
            <a:off x="4464046" y="1376772"/>
            <a:ext cx="3707904" cy="17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t" anchorCtr="0" compatLnSpc="1">
            <a:prstTxWarp prst="textNoShape">
              <a:avLst/>
            </a:prstTxWarp>
          </a:bodyPr>
          <a:lstStyle>
            <a:lvl1pPr marL="325438" indent="-325438" algn="l" defTabSz="892175" rtl="0" eaLnBrk="0" fontAlgn="base" hangingPunct="0">
              <a:spcBef>
                <a:spcPct val="20000"/>
              </a:spcBef>
              <a:spcAft>
                <a:spcPct val="0"/>
              </a:spcAft>
              <a:buClr>
                <a:schemeClr val="folHlink"/>
              </a:buClr>
              <a:buFont typeface="Wingdings" pitchFamily="2" charset="2"/>
              <a:buChar char="è"/>
              <a:defRPr sz="2100" b="1">
                <a:solidFill>
                  <a:srgbClr val="0C419A"/>
                </a:solidFill>
                <a:latin typeface="+mn-lt"/>
                <a:ea typeface="+mn-ea"/>
                <a:cs typeface="+mn-cs"/>
              </a:defRPr>
            </a:lvl1pPr>
            <a:lvl2pPr marL="741363" indent="-244475" algn="l" defTabSz="892175" rtl="0" eaLnBrk="0" fontAlgn="base" hangingPunct="0">
              <a:spcBef>
                <a:spcPct val="20000"/>
              </a:spcBef>
              <a:spcAft>
                <a:spcPct val="0"/>
              </a:spcAft>
              <a:buSzPct val="80000"/>
              <a:buFont typeface="Wingdings" pitchFamily="2" charset="2"/>
              <a:buChar char="l"/>
              <a:defRPr>
                <a:solidFill>
                  <a:srgbClr val="0C419A"/>
                </a:solidFill>
                <a:latin typeface="+mn-lt"/>
              </a:defRPr>
            </a:lvl2pPr>
            <a:lvl3pPr marL="1122363" indent="-211138" algn="l" defTabSz="892175" rtl="0" eaLnBrk="0" fontAlgn="base" hangingPunct="0">
              <a:spcBef>
                <a:spcPct val="20000"/>
              </a:spcBef>
              <a:spcAft>
                <a:spcPct val="0"/>
              </a:spcAft>
              <a:buClr>
                <a:schemeClr val="folHlink"/>
              </a:buClr>
              <a:buFont typeface="Wingdings" pitchFamily="2" charset="2"/>
              <a:buChar char="ü"/>
              <a:defRPr>
                <a:solidFill>
                  <a:srgbClr val="0C419A"/>
                </a:solidFill>
                <a:latin typeface="+mn-lt"/>
              </a:defRPr>
            </a:lvl3pPr>
            <a:lvl4pPr marL="1568450" indent="-212725" algn="l" defTabSz="892175" rtl="0" eaLnBrk="0" fontAlgn="base" hangingPunct="0">
              <a:spcBef>
                <a:spcPct val="20000"/>
              </a:spcBef>
              <a:spcAft>
                <a:spcPct val="0"/>
              </a:spcAft>
              <a:buChar char="_"/>
              <a:defRPr sz="2000">
                <a:solidFill>
                  <a:srgbClr val="0C419A"/>
                </a:solidFill>
                <a:latin typeface="+mn-lt"/>
              </a:defRPr>
            </a:lvl4pPr>
            <a:lvl5pPr marL="2019300" indent="-211138" algn="l" defTabSz="892175" rtl="0" eaLnBrk="0" fontAlgn="base" hangingPunct="0">
              <a:spcBef>
                <a:spcPct val="20000"/>
              </a:spcBef>
              <a:spcAft>
                <a:spcPct val="0"/>
              </a:spcAft>
              <a:buChar char="_"/>
              <a:defRPr sz="2000">
                <a:solidFill>
                  <a:srgbClr val="0C419A"/>
                </a:solidFill>
                <a:latin typeface="+mn-lt"/>
              </a:defRPr>
            </a:lvl5pPr>
            <a:lvl6pPr marL="2424203" indent="-225123" algn="l" defTabSz="901863" rtl="0" eaLnBrk="1" fontAlgn="base" hangingPunct="1">
              <a:spcBef>
                <a:spcPct val="20000"/>
              </a:spcBef>
              <a:spcAft>
                <a:spcPct val="0"/>
              </a:spcAft>
              <a:buChar char="_"/>
              <a:defRPr sz="2000">
                <a:solidFill>
                  <a:srgbClr val="0C419A"/>
                </a:solidFill>
                <a:latin typeface="+mn-lt"/>
              </a:defRPr>
            </a:lvl6pPr>
            <a:lvl7pPr marL="2819543" indent="-225123" algn="l" defTabSz="901863" rtl="0" eaLnBrk="1" fontAlgn="base" hangingPunct="1">
              <a:spcBef>
                <a:spcPct val="20000"/>
              </a:spcBef>
              <a:spcAft>
                <a:spcPct val="0"/>
              </a:spcAft>
              <a:buChar char="_"/>
              <a:defRPr sz="2000">
                <a:solidFill>
                  <a:srgbClr val="0C419A"/>
                </a:solidFill>
                <a:latin typeface="+mn-lt"/>
              </a:defRPr>
            </a:lvl7pPr>
            <a:lvl8pPr marL="3214870" indent="-225123" algn="l" defTabSz="901863" rtl="0" eaLnBrk="1" fontAlgn="base" hangingPunct="1">
              <a:spcBef>
                <a:spcPct val="20000"/>
              </a:spcBef>
              <a:spcAft>
                <a:spcPct val="0"/>
              </a:spcAft>
              <a:buChar char="_"/>
              <a:defRPr sz="2000">
                <a:solidFill>
                  <a:srgbClr val="0C419A"/>
                </a:solidFill>
                <a:latin typeface="+mn-lt"/>
              </a:defRPr>
            </a:lvl8pPr>
            <a:lvl9pPr marL="3610211" indent="-225123" algn="l" defTabSz="901863" rtl="0" eaLnBrk="1" fontAlgn="base" hangingPunct="1">
              <a:spcBef>
                <a:spcPct val="20000"/>
              </a:spcBef>
              <a:spcAft>
                <a:spcPct val="0"/>
              </a:spcAft>
              <a:buChar char="_"/>
              <a:defRPr sz="2000">
                <a:solidFill>
                  <a:srgbClr val="0C419A"/>
                </a:solidFill>
                <a:latin typeface="+mn-lt"/>
              </a:defRPr>
            </a:lvl9pPr>
          </a:lstStyle>
          <a:p>
            <a:pPr marL="0" indent="0" algn="just">
              <a:buFont typeface="Wingdings" pitchFamily="2" charset="2"/>
              <a:buNone/>
            </a:pPr>
            <a:r>
              <a:rPr lang="fr-FR" sz="2000" kern="0" dirty="0">
                <a:sym typeface="Wingdings" panose="05000000000000000000" pitchFamily="2" charset="2"/>
              </a:rPr>
              <a:t>Puis à chaque nouvelle année à date anniversaire :</a:t>
            </a:r>
          </a:p>
          <a:p>
            <a:pPr marL="0" indent="0" algn="just">
              <a:buFont typeface="Wingdings" pitchFamily="2" charset="2"/>
              <a:buNone/>
            </a:pPr>
            <a:endParaRPr lang="fr-FR" sz="2000" kern="0" dirty="0">
              <a:solidFill>
                <a:srgbClr val="FF0000"/>
              </a:solidFill>
            </a:endParaRPr>
          </a:p>
          <a:p>
            <a:pPr marL="0" indent="0" algn="just">
              <a:buFont typeface="Wingdings" pitchFamily="2" charset="2"/>
              <a:buNone/>
            </a:pPr>
            <a:endParaRPr lang="fr-FR" sz="2000" b="0" kern="0" dirty="0"/>
          </a:p>
          <a:p>
            <a:pPr marL="0" indent="0" algn="just">
              <a:buFont typeface="Wingdings" pitchFamily="2" charset="2"/>
              <a:buNone/>
            </a:pPr>
            <a:endParaRPr lang="fr-FR" sz="2000" b="0" kern="0" dirty="0"/>
          </a:p>
          <a:p>
            <a:pPr algn="just">
              <a:buFontTx/>
              <a:buChar char="-"/>
            </a:pPr>
            <a:endParaRPr lang="fr-FR" sz="2000" b="0" kern="0" dirty="0"/>
          </a:p>
        </p:txBody>
      </p:sp>
    </p:spTree>
    <p:extLst>
      <p:ext uri="{BB962C8B-B14F-4D97-AF65-F5344CB8AC3E}">
        <p14:creationId xmlns:p14="http://schemas.microsoft.com/office/powerpoint/2010/main" val="139714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Volet missions</a:t>
            </a:r>
          </a:p>
        </p:txBody>
      </p:sp>
      <p:sp>
        <p:nvSpPr>
          <p:cNvPr id="3" name="Espace réservé du contenu 2"/>
          <p:cNvSpPr>
            <a:spLocks noGrp="1"/>
          </p:cNvSpPr>
          <p:nvPr>
            <p:ph idx="1"/>
          </p:nvPr>
        </p:nvSpPr>
        <p:spPr>
          <a:xfrm>
            <a:off x="179512" y="692696"/>
            <a:ext cx="8784976" cy="5904656"/>
          </a:xfrm>
        </p:spPr>
        <p:txBody>
          <a:bodyPr/>
          <a:lstStyle/>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48</a:t>
            </a:fld>
            <a:endParaRPr lang="fr-FR"/>
          </a:p>
        </p:txBody>
      </p:sp>
      <p:sp>
        <p:nvSpPr>
          <p:cNvPr id="8" name="Espace réservé du contenu 2"/>
          <p:cNvSpPr txBox="1">
            <a:spLocks/>
          </p:cNvSpPr>
          <p:nvPr/>
        </p:nvSpPr>
        <p:spPr bwMode="auto">
          <a:xfrm>
            <a:off x="179512" y="692696"/>
            <a:ext cx="878497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8" tIns="45092" rIns="90178" bIns="45092" numCol="1" anchor="t" anchorCtr="0" compatLnSpc="1">
            <a:prstTxWarp prst="textNoShape">
              <a:avLst/>
            </a:prstTxWarp>
          </a:bodyPr>
          <a:lstStyle>
            <a:lvl1pPr marL="325438" indent="-325438" algn="l" defTabSz="892175" rtl="0" eaLnBrk="0" fontAlgn="base" hangingPunct="0">
              <a:spcBef>
                <a:spcPct val="20000"/>
              </a:spcBef>
              <a:spcAft>
                <a:spcPct val="0"/>
              </a:spcAft>
              <a:buClr>
                <a:schemeClr val="folHlink"/>
              </a:buClr>
              <a:buFont typeface="Wingdings" pitchFamily="2" charset="2"/>
              <a:buChar char="è"/>
              <a:defRPr sz="2100" b="1">
                <a:solidFill>
                  <a:srgbClr val="0C419A"/>
                </a:solidFill>
                <a:latin typeface="+mn-lt"/>
                <a:ea typeface="+mn-ea"/>
                <a:cs typeface="+mn-cs"/>
              </a:defRPr>
            </a:lvl1pPr>
            <a:lvl2pPr marL="741363" indent="-244475" algn="l" defTabSz="892175" rtl="0" eaLnBrk="0" fontAlgn="base" hangingPunct="0">
              <a:spcBef>
                <a:spcPct val="20000"/>
              </a:spcBef>
              <a:spcAft>
                <a:spcPct val="0"/>
              </a:spcAft>
              <a:buSzPct val="80000"/>
              <a:buFont typeface="Wingdings" pitchFamily="2" charset="2"/>
              <a:buChar char="l"/>
              <a:defRPr>
                <a:solidFill>
                  <a:srgbClr val="0C419A"/>
                </a:solidFill>
                <a:latin typeface="+mn-lt"/>
              </a:defRPr>
            </a:lvl2pPr>
            <a:lvl3pPr marL="1122363" indent="-211138" algn="l" defTabSz="892175" rtl="0" eaLnBrk="0" fontAlgn="base" hangingPunct="0">
              <a:spcBef>
                <a:spcPct val="20000"/>
              </a:spcBef>
              <a:spcAft>
                <a:spcPct val="0"/>
              </a:spcAft>
              <a:buClr>
                <a:schemeClr val="folHlink"/>
              </a:buClr>
              <a:buFont typeface="Wingdings" pitchFamily="2" charset="2"/>
              <a:buChar char="ü"/>
              <a:defRPr>
                <a:solidFill>
                  <a:srgbClr val="0C419A"/>
                </a:solidFill>
                <a:latin typeface="+mn-lt"/>
              </a:defRPr>
            </a:lvl3pPr>
            <a:lvl4pPr marL="1568450" indent="-212725" algn="l" defTabSz="892175" rtl="0" eaLnBrk="0" fontAlgn="base" hangingPunct="0">
              <a:spcBef>
                <a:spcPct val="20000"/>
              </a:spcBef>
              <a:spcAft>
                <a:spcPct val="0"/>
              </a:spcAft>
              <a:buChar char="_"/>
              <a:defRPr sz="2000">
                <a:solidFill>
                  <a:srgbClr val="0C419A"/>
                </a:solidFill>
                <a:latin typeface="+mn-lt"/>
              </a:defRPr>
            </a:lvl4pPr>
            <a:lvl5pPr marL="2019300" indent="-211138" algn="l" defTabSz="892175" rtl="0" eaLnBrk="0" fontAlgn="base" hangingPunct="0">
              <a:spcBef>
                <a:spcPct val="20000"/>
              </a:spcBef>
              <a:spcAft>
                <a:spcPct val="0"/>
              </a:spcAft>
              <a:buChar char="_"/>
              <a:defRPr sz="2000">
                <a:solidFill>
                  <a:srgbClr val="0C419A"/>
                </a:solidFill>
                <a:latin typeface="+mn-lt"/>
              </a:defRPr>
            </a:lvl5pPr>
            <a:lvl6pPr marL="2424203" indent="-225123" algn="l" defTabSz="901863" rtl="0" eaLnBrk="1" fontAlgn="base" hangingPunct="1">
              <a:spcBef>
                <a:spcPct val="20000"/>
              </a:spcBef>
              <a:spcAft>
                <a:spcPct val="0"/>
              </a:spcAft>
              <a:buChar char="_"/>
              <a:defRPr sz="2000">
                <a:solidFill>
                  <a:srgbClr val="0C419A"/>
                </a:solidFill>
                <a:latin typeface="+mn-lt"/>
              </a:defRPr>
            </a:lvl6pPr>
            <a:lvl7pPr marL="2819543" indent="-225123" algn="l" defTabSz="901863" rtl="0" eaLnBrk="1" fontAlgn="base" hangingPunct="1">
              <a:spcBef>
                <a:spcPct val="20000"/>
              </a:spcBef>
              <a:spcAft>
                <a:spcPct val="0"/>
              </a:spcAft>
              <a:buChar char="_"/>
              <a:defRPr sz="2000">
                <a:solidFill>
                  <a:srgbClr val="0C419A"/>
                </a:solidFill>
                <a:latin typeface="+mn-lt"/>
              </a:defRPr>
            </a:lvl7pPr>
            <a:lvl8pPr marL="3214870" indent="-225123" algn="l" defTabSz="901863" rtl="0" eaLnBrk="1" fontAlgn="base" hangingPunct="1">
              <a:spcBef>
                <a:spcPct val="20000"/>
              </a:spcBef>
              <a:spcAft>
                <a:spcPct val="0"/>
              </a:spcAft>
              <a:buChar char="_"/>
              <a:defRPr sz="2000">
                <a:solidFill>
                  <a:srgbClr val="0C419A"/>
                </a:solidFill>
                <a:latin typeface="+mn-lt"/>
              </a:defRPr>
            </a:lvl8pPr>
            <a:lvl9pPr marL="3610211" indent="-225123" algn="l" defTabSz="901863" rtl="0" eaLnBrk="1" fontAlgn="base" hangingPunct="1">
              <a:spcBef>
                <a:spcPct val="20000"/>
              </a:spcBef>
              <a:spcAft>
                <a:spcPct val="0"/>
              </a:spcAft>
              <a:buChar char="_"/>
              <a:defRPr sz="2000">
                <a:solidFill>
                  <a:srgbClr val="0C419A"/>
                </a:solidFill>
                <a:latin typeface="+mn-lt"/>
              </a:defRPr>
            </a:lvl9pPr>
          </a:lstStyle>
          <a:p>
            <a:pPr marL="0" indent="0" algn="just">
              <a:buFont typeface="Wingdings" pitchFamily="2" charset="2"/>
              <a:buNone/>
            </a:pPr>
            <a:endParaRPr lang="fr-FR" sz="2000" kern="0" dirty="0">
              <a:solidFill>
                <a:srgbClr val="FF0000"/>
              </a:solidFill>
            </a:endParaRPr>
          </a:p>
          <a:p>
            <a:pPr marL="0" indent="0" algn="just">
              <a:buFont typeface="Wingdings" pitchFamily="2" charset="2"/>
              <a:buNone/>
            </a:pPr>
            <a:endParaRPr lang="fr-FR" sz="2000" b="0" kern="0" dirty="0"/>
          </a:p>
          <a:p>
            <a:pPr marL="0" indent="0" algn="just">
              <a:buFont typeface="Wingdings" pitchFamily="2" charset="2"/>
              <a:buNone/>
            </a:pPr>
            <a:endParaRPr lang="fr-FR" sz="2000" b="0" kern="0" dirty="0"/>
          </a:p>
          <a:p>
            <a:pPr algn="just">
              <a:buFontTx/>
              <a:buChar char="-"/>
            </a:pPr>
            <a:endParaRPr lang="fr-FR" sz="2000" b="0" kern="0" dirty="0"/>
          </a:p>
        </p:txBody>
      </p:sp>
      <p:sp>
        <p:nvSpPr>
          <p:cNvPr id="6" name="Rectangle 5"/>
          <p:cNvSpPr/>
          <p:nvPr/>
        </p:nvSpPr>
        <p:spPr bwMode="auto">
          <a:xfrm>
            <a:off x="3416938" y="1268760"/>
            <a:ext cx="1443094" cy="3024336"/>
          </a:xfrm>
          <a:prstGeom prst="rect">
            <a:avLst/>
          </a:prstGeom>
          <a:solidFill>
            <a:srgbClr val="7575D1"/>
          </a:solid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rPr>
              <a:t>75%</a:t>
            </a:r>
          </a:p>
        </p:txBody>
      </p:sp>
      <p:sp>
        <p:nvSpPr>
          <p:cNvPr id="12" name="Rectangle 11"/>
          <p:cNvSpPr/>
          <p:nvPr/>
        </p:nvSpPr>
        <p:spPr bwMode="auto">
          <a:xfrm>
            <a:off x="3416938" y="4293096"/>
            <a:ext cx="1443094" cy="172819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effectLst/>
                <a:latin typeface="Arial" charset="0"/>
              </a:rPr>
              <a:t>25%</a:t>
            </a:r>
          </a:p>
        </p:txBody>
      </p:sp>
      <p:sp>
        <p:nvSpPr>
          <p:cNvPr id="13" name="Accolade fermante 12"/>
          <p:cNvSpPr/>
          <p:nvPr/>
        </p:nvSpPr>
        <p:spPr bwMode="auto">
          <a:xfrm>
            <a:off x="6444208" y="1628800"/>
            <a:ext cx="288032" cy="3888432"/>
          </a:xfrm>
          <a:prstGeom prst="rightBrace">
            <a:avLst/>
          </a:prstGeom>
          <a:ln/>
        </p:spPr>
        <p:style>
          <a:lnRef idx="1">
            <a:schemeClr val="dk1"/>
          </a:lnRef>
          <a:fillRef idx="0">
            <a:schemeClr val="dk1"/>
          </a:fillRef>
          <a:effectRef idx="0">
            <a:schemeClr val="dk1"/>
          </a:effectRef>
          <a:fontRef idx="minor">
            <a:schemeClr val="tx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4" name="ZoneTexte 13"/>
          <p:cNvSpPr txBox="1"/>
          <p:nvPr/>
        </p:nvSpPr>
        <p:spPr>
          <a:xfrm>
            <a:off x="395536" y="1052736"/>
            <a:ext cx="2232248" cy="5262979"/>
          </a:xfrm>
          <a:prstGeom prst="rect">
            <a:avLst/>
          </a:prstGeom>
          <a:noFill/>
        </p:spPr>
        <p:txBody>
          <a:bodyPr wrap="square" rtlCol="0">
            <a:spAutoFit/>
          </a:bodyPr>
          <a:lstStyle/>
          <a:p>
            <a:pPr algn="just"/>
            <a:r>
              <a:rPr lang="fr-FR" sz="1600" dirty="0"/>
              <a:t>À la date de démarrage de chaque nouvelle mission, versement de 75% du volet fixe proratisé en fonction de la date anniversaire du contrat. Puis, à chaque date anniversaire du contrat versement de 75% de cette enveloppe.</a:t>
            </a:r>
          </a:p>
          <a:p>
            <a:pPr algn="just"/>
            <a:endParaRPr lang="fr-FR" sz="1600" dirty="0"/>
          </a:p>
          <a:p>
            <a:pPr algn="just"/>
            <a:endParaRPr lang="fr-FR" sz="1600" dirty="0"/>
          </a:p>
          <a:p>
            <a:pPr algn="just"/>
            <a:endParaRPr lang="fr-FR" sz="1600" dirty="0"/>
          </a:p>
          <a:p>
            <a:pPr algn="just"/>
            <a:endParaRPr lang="fr-FR" sz="1600" dirty="0"/>
          </a:p>
          <a:p>
            <a:pPr algn="just"/>
            <a:r>
              <a:rPr lang="fr-FR" sz="1600" dirty="0"/>
              <a:t>Versement du solde à date anniversaire de la signature du contrat (n+1)</a:t>
            </a:r>
          </a:p>
        </p:txBody>
      </p:sp>
      <p:sp>
        <p:nvSpPr>
          <p:cNvPr id="10" name="Accolade fermante 9"/>
          <p:cNvSpPr/>
          <p:nvPr/>
        </p:nvSpPr>
        <p:spPr bwMode="auto">
          <a:xfrm rot="10800000">
            <a:off x="2915816" y="1628800"/>
            <a:ext cx="288032" cy="3888432"/>
          </a:xfrm>
          <a:prstGeom prst="rightBrace">
            <a:avLst/>
          </a:prstGeom>
          <a:ln/>
        </p:spPr>
        <p:style>
          <a:lnRef idx="1">
            <a:schemeClr val="dk1"/>
          </a:lnRef>
          <a:fillRef idx="0">
            <a:schemeClr val="dk1"/>
          </a:fillRef>
          <a:effectRef idx="0">
            <a:schemeClr val="dk1"/>
          </a:effectRef>
          <a:fontRef idx="minor">
            <a:schemeClr val="tx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1" name="Rectangle 10"/>
          <p:cNvSpPr/>
          <p:nvPr/>
        </p:nvSpPr>
        <p:spPr bwMode="auto">
          <a:xfrm>
            <a:off x="4929106" y="1268760"/>
            <a:ext cx="1443094" cy="2448272"/>
          </a:xfrm>
          <a:prstGeom prst="rect">
            <a:avLst/>
          </a:prstGeom>
          <a:solidFill>
            <a:srgbClr val="2D2D8A"/>
          </a:solid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charset="0"/>
              </a:rPr>
              <a:t>Taux d’atteinte des</a:t>
            </a:r>
            <a:r>
              <a:rPr kumimoji="0" lang="fr-FR" sz="1600" b="0" i="0" u="none" strike="noStrike" cap="none" normalizeH="0" dirty="0">
                <a:ln>
                  <a:noFill/>
                </a:ln>
                <a:solidFill>
                  <a:schemeClr val="bg1"/>
                </a:solidFill>
                <a:effectLst/>
                <a:latin typeface="Arial" charset="0"/>
              </a:rPr>
              <a:t> objectifs de la mission (entre 0 et 100%)</a:t>
            </a:r>
            <a:endParaRPr kumimoji="0" lang="fr-FR" sz="1600" b="0" i="0" u="none" strike="noStrike" cap="none" normalizeH="0" baseline="0" dirty="0">
              <a:ln>
                <a:noFill/>
              </a:ln>
              <a:solidFill>
                <a:schemeClr val="bg1"/>
              </a:solidFill>
              <a:effectLst/>
              <a:latin typeface="Arial" charset="0"/>
            </a:endParaRPr>
          </a:p>
        </p:txBody>
      </p:sp>
      <p:sp>
        <p:nvSpPr>
          <p:cNvPr id="15" name="Rectangle 14"/>
          <p:cNvSpPr/>
          <p:nvPr/>
        </p:nvSpPr>
        <p:spPr bwMode="auto">
          <a:xfrm>
            <a:off x="4932040" y="3789040"/>
            <a:ext cx="1443094" cy="2232248"/>
          </a:xfrm>
          <a:prstGeom prst="rect">
            <a:avLst/>
          </a:prstGeom>
          <a:pattFill prst="openDmnd">
            <a:fgClr>
              <a:schemeClr val="tx1"/>
            </a:fgClr>
            <a:bgClr>
              <a:schemeClr val="bg1">
                <a:lumMod val="85000"/>
              </a:schemeClr>
            </a:bgClr>
          </a:pattFill>
          <a:ln>
            <a:solidFill>
              <a:schemeClr val="tx1"/>
            </a:solidFill>
          </a:ln>
          <a:effectLst/>
        </p:spPr>
        <p:txBody>
          <a:bodyPr vert="horz" wrap="square" lIns="104287" tIns="52144" rIns="104287" bIns="52144" numCol="1" rtlCol="0" anchor="ctr"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lang="fr-FR" sz="1600" dirty="0">
                <a:latin typeface="Arial" charset="0"/>
              </a:rPr>
              <a:t>1 – (taux d’atteinte des objectifs de la mission)</a:t>
            </a:r>
            <a:endParaRPr kumimoji="0" lang="fr-FR" sz="1600" b="0" i="0" u="none" strike="noStrike" cap="none" normalizeH="0" baseline="0" dirty="0">
              <a:ln>
                <a:noFill/>
              </a:ln>
              <a:effectLst/>
              <a:latin typeface="Arial" charset="0"/>
            </a:endParaRPr>
          </a:p>
        </p:txBody>
      </p:sp>
      <p:sp>
        <p:nvSpPr>
          <p:cNvPr id="16" name="ZoneTexte 15"/>
          <p:cNvSpPr txBox="1"/>
          <p:nvPr/>
        </p:nvSpPr>
        <p:spPr>
          <a:xfrm>
            <a:off x="6804248" y="2200796"/>
            <a:ext cx="2232248" cy="2308324"/>
          </a:xfrm>
          <a:prstGeom prst="rect">
            <a:avLst/>
          </a:prstGeom>
          <a:noFill/>
        </p:spPr>
        <p:txBody>
          <a:bodyPr wrap="square" rtlCol="0">
            <a:spAutoFit/>
          </a:bodyPr>
          <a:lstStyle/>
          <a:p>
            <a:pPr algn="just"/>
            <a:r>
              <a:rPr lang="fr-FR" sz="1600" dirty="0"/>
              <a:t>Versement du volet variable à date anniversaire de la signature du contrat (n+1) en fonction du degré d’atteinte des objectifs fixés et de l’intensité des moyens déployés</a:t>
            </a:r>
          </a:p>
        </p:txBody>
      </p:sp>
      <p:sp>
        <p:nvSpPr>
          <p:cNvPr id="5" name="ZoneTexte 4"/>
          <p:cNvSpPr txBox="1"/>
          <p:nvPr/>
        </p:nvSpPr>
        <p:spPr>
          <a:xfrm>
            <a:off x="3488946" y="6145559"/>
            <a:ext cx="1299078" cy="307777"/>
          </a:xfrm>
          <a:prstGeom prst="rect">
            <a:avLst/>
          </a:prstGeom>
          <a:solidFill>
            <a:schemeClr val="tx2"/>
          </a:solidFill>
        </p:spPr>
        <p:txBody>
          <a:bodyPr wrap="square" rtlCol="0">
            <a:spAutoFit/>
          </a:bodyPr>
          <a:lstStyle/>
          <a:p>
            <a:pPr algn="ctr"/>
            <a:r>
              <a:rPr lang="fr-FR" sz="1400" b="1" dirty="0">
                <a:solidFill>
                  <a:schemeClr val="bg1"/>
                </a:solidFill>
              </a:rPr>
              <a:t>Volet fixe</a:t>
            </a:r>
          </a:p>
        </p:txBody>
      </p:sp>
      <p:sp>
        <p:nvSpPr>
          <p:cNvPr id="17" name="ZoneTexte 16"/>
          <p:cNvSpPr txBox="1"/>
          <p:nvPr/>
        </p:nvSpPr>
        <p:spPr>
          <a:xfrm>
            <a:off x="5001114" y="6145559"/>
            <a:ext cx="1299078" cy="276999"/>
          </a:xfrm>
          <a:prstGeom prst="rect">
            <a:avLst/>
          </a:prstGeom>
          <a:solidFill>
            <a:schemeClr val="tx2"/>
          </a:solidFill>
        </p:spPr>
        <p:txBody>
          <a:bodyPr wrap="square" rtlCol="0">
            <a:spAutoFit/>
          </a:bodyPr>
          <a:lstStyle/>
          <a:p>
            <a:pPr algn="ctr"/>
            <a:r>
              <a:rPr lang="fr-FR" sz="1200" b="1" dirty="0">
                <a:solidFill>
                  <a:schemeClr val="bg1"/>
                </a:solidFill>
              </a:rPr>
              <a:t>Volet variable</a:t>
            </a:r>
          </a:p>
        </p:txBody>
      </p:sp>
      <p:sp>
        <p:nvSpPr>
          <p:cNvPr id="18" name="ZoneTexte 17"/>
          <p:cNvSpPr txBox="1"/>
          <p:nvPr/>
        </p:nvSpPr>
        <p:spPr>
          <a:xfrm>
            <a:off x="3416938" y="673532"/>
            <a:ext cx="2883254" cy="523220"/>
          </a:xfrm>
          <a:prstGeom prst="rect">
            <a:avLst/>
          </a:prstGeom>
          <a:solidFill>
            <a:schemeClr val="tx2"/>
          </a:solidFill>
        </p:spPr>
        <p:txBody>
          <a:bodyPr wrap="square" rtlCol="0">
            <a:spAutoFit/>
          </a:bodyPr>
          <a:lstStyle/>
          <a:p>
            <a:pPr algn="ctr"/>
            <a:r>
              <a:rPr lang="fr-FR" sz="1400" b="1" dirty="0">
                <a:solidFill>
                  <a:schemeClr val="bg1"/>
                </a:solidFill>
              </a:rPr>
              <a:t>Financement total d’une mission</a:t>
            </a:r>
          </a:p>
        </p:txBody>
      </p:sp>
    </p:spTree>
    <p:extLst>
      <p:ext uri="{BB962C8B-B14F-4D97-AF65-F5344CB8AC3E}">
        <p14:creationId xmlns:p14="http://schemas.microsoft.com/office/powerpoint/2010/main" val="2642305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Volet missions</a:t>
            </a:r>
          </a:p>
        </p:txBody>
      </p:sp>
      <p:sp>
        <p:nvSpPr>
          <p:cNvPr id="3" name="Espace réservé du contenu 2"/>
          <p:cNvSpPr>
            <a:spLocks noGrp="1"/>
          </p:cNvSpPr>
          <p:nvPr>
            <p:ph idx="1"/>
          </p:nvPr>
        </p:nvSpPr>
        <p:spPr>
          <a:xfrm>
            <a:off x="35496" y="554163"/>
            <a:ext cx="8784976" cy="5904656"/>
          </a:xfrm>
        </p:spPr>
        <p:txBody>
          <a:bodyPr/>
          <a:lstStyle/>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49</a:t>
            </a:fld>
            <a:endParaRPr lang="fr-FR"/>
          </a:p>
        </p:txBody>
      </p:sp>
      <p:sp>
        <p:nvSpPr>
          <p:cNvPr id="14" name="ZoneTexte 13"/>
          <p:cNvSpPr txBox="1"/>
          <p:nvPr/>
        </p:nvSpPr>
        <p:spPr>
          <a:xfrm>
            <a:off x="107504" y="657264"/>
            <a:ext cx="8568952" cy="5509200"/>
          </a:xfrm>
          <a:prstGeom prst="rect">
            <a:avLst/>
          </a:prstGeom>
          <a:noFill/>
        </p:spPr>
        <p:txBody>
          <a:bodyPr wrap="square" rtlCol="0">
            <a:spAutoFit/>
          </a:bodyPr>
          <a:lstStyle/>
          <a:p>
            <a:pPr algn="just"/>
            <a:r>
              <a:rPr lang="fr-FR" sz="2000" b="1" dirty="0">
                <a:solidFill>
                  <a:schemeClr val="accent6"/>
                </a:solidFill>
              </a:rPr>
              <a:t>Toutes les missions prioritaires et complémentaires fonctionnent sur le modèle précédent, à l’exception du :</a:t>
            </a:r>
          </a:p>
          <a:p>
            <a:pPr algn="just"/>
            <a:endParaRPr lang="fr-FR" sz="1200" b="1" u="sng" dirty="0">
              <a:solidFill>
                <a:schemeClr val="accent6"/>
              </a:solidFill>
            </a:endParaRPr>
          </a:p>
          <a:p>
            <a:pPr algn="just"/>
            <a:r>
              <a:rPr lang="fr-FR" b="1" dirty="0">
                <a:solidFill>
                  <a:schemeClr val="accent6"/>
                </a:solidFill>
              </a:rPr>
              <a:t>①</a:t>
            </a:r>
            <a:r>
              <a:rPr lang="fr-FR" b="1" dirty="0">
                <a:latin typeface="Arial Unicode MS"/>
                <a:ea typeface="Arial Unicode MS"/>
                <a:cs typeface="Arial Unicode MS"/>
              </a:rPr>
              <a:t> </a:t>
            </a:r>
            <a:r>
              <a:rPr lang="fr-FR" sz="2000" u="sng" dirty="0">
                <a:solidFill>
                  <a:schemeClr val="accent6"/>
                </a:solidFill>
              </a:rPr>
              <a:t>Volet compensation financière en cas d’éventuelles pertes d’activité liées à l’organisation de soins non programmé pour les PS impliqués dans le dispositif </a:t>
            </a:r>
            <a:r>
              <a:rPr lang="fr-FR" sz="2000" dirty="0">
                <a:solidFill>
                  <a:schemeClr val="accent6"/>
                </a:solidFill>
                <a:sym typeface="Wingdings" panose="05000000000000000000" pitchFamily="2" charset="2"/>
              </a:rPr>
              <a:t> ce volet est une enveloppe qui est à verser à la CPTS une fois que la mission soins non programmés a démarré. Elle est versée à 100% lors du paiement du solde. </a:t>
            </a:r>
            <a:r>
              <a:rPr lang="fr-FR" sz="2000" dirty="0">
                <a:solidFill>
                  <a:schemeClr val="accent6"/>
                </a:solidFill>
              </a:rPr>
              <a:t>La CPTS a ensuite la liberté d’affectation des sommes versées. </a:t>
            </a:r>
            <a:endParaRPr lang="fr-FR" sz="2000" dirty="0">
              <a:solidFill>
                <a:schemeClr val="accent6"/>
              </a:solidFill>
              <a:sym typeface="Wingdings" panose="05000000000000000000" pitchFamily="2" charset="2"/>
            </a:endParaRPr>
          </a:p>
          <a:p>
            <a:pPr algn="just"/>
            <a:endParaRPr lang="fr-FR" sz="2000" u="sng" dirty="0">
              <a:solidFill>
                <a:schemeClr val="accent6"/>
              </a:solidFill>
              <a:sym typeface="Wingdings" panose="05000000000000000000" pitchFamily="2" charset="2"/>
            </a:endParaRPr>
          </a:p>
          <a:p>
            <a:pPr algn="just"/>
            <a:r>
              <a:rPr lang="fr-FR" b="1" dirty="0">
                <a:solidFill>
                  <a:schemeClr val="accent6"/>
                </a:solidFill>
              </a:rPr>
              <a:t>②</a:t>
            </a:r>
            <a:r>
              <a:rPr lang="fr-FR" sz="2000" dirty="0">
                <a:solidFill>
                  <a:schemeClr val="accent6"/>
                </a:solidFill>
              </a:rPr>
              <a:t> </a:t>
            </a:r>
            <a:r>
              <a:rPr lang="fr-FR" sz="2000" u="sng" dirty="0">
                <a:solidFill>
                  <a:schemeClr val="accent6"/>
                </a:solidFill>
              </a:rPr>
              <a:t>Volet dispositif de traitement et d’orientation des demandes de soins non programmés </a:t>
            </a:r>
            <a:r>
              <a:rPr lang="fr-FR" sz="2000" dirty="0">
                <a:solidFill>
                  <a:schemeClr val="accent6"/>
                </a:solidFill>
                <a:sym typeface="Wingdings" panose="05000000000000000000" pitchFamily="2" charset="2"/>
              </a:rPr>
              <a:t> ce volet est à verser pour 75% de la somme dès démarrage du dispositif par la CPTS (suite à la présentation de pièces justifiant le démarrage effectif du dispositif) proratisé entre la période de démarrage du dispositif et la date anniversaire du contrat. Le solde proratisé est à verser dans les 2 mois suivant la date anniversaire du contrat. Les fonds alloués doivent être affectés exclusivement à </a:t>
            </a:r>
            <a:r>
              <a:rPr lang="fr-FR" sz="2000">
                <a:solidFill>
                  <a:schemeClr val="accent6"/>
                </a:solidFill>
                <a:sym typeface="Wingdings" panose="05000000000000000000" pitchFamily="2" charset="2"/>
              </a:rPr>
              <a:t>ce dispositif.</a:t>
            </a:r>
            <a:endParaRPr lang="fr-FR" sz="2000" dirty="0">
              <a:solidFill>
                <a:schemeClr val="accent6"/>
              </a:solidFill>
              <a:sym typeface="Wingdings" panose="05000000000000000000" pitchFamily="2" charset="2"/>
            </a:endParaRPr>
          </a:p>
        </p:txBody>
      </p:sp>
    </p:spTree>
    <p:extLst>
      <p:ext uri="{BB962C8B-B14F-4D97-AF65-F5344CB8AC3E}">
        <p14:creationId xmlns:p14="http://schemas.microsoft.com/office/powerpoint/2010/main" val="54220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14714" y="1556792"/>
            <a:ext cx="4879284" cy="388707"/>
          </a:xfrm>
          <a:prstGeom prst="rect">
            <a:avLst/>
          </a:prstGeom>
          <a:noFill/>
        </p:spPr>
        <p:txBody>
          <a:bodyPr wrap="square" lIns="80147" tIns="40074" rIns="80147" bIns="40074" rtlCol="0">
            <a:spAutoFit/>
          </a:bodyPr>
          <a:lstStyle/>
          <a:p>
            <a:r>
              <a:rPr lang="fr-FR" sz="2000" b="1" dirty="0">
                <a:solidFill>
                  <a:schemeClr val="accent2"/>
                </a:solidFill>
                <a:latin typeface="Carlito" panose="020F0502020204030204" pitchFamily="34" charset="0"/>
                <a:cs typeface="Carlito" panose="020F0502020204030204" pitchFamily="34" charset="0"/>
              </a:rPr>
              <a:t>Communauté</a:t>
            </a:r>
          </a:p>
        </p:txBody>
      </p:sp>
      <p:sp>
        <p:nvSpPr>
          <p:cNvPr id="9" name="ZoneTexte 8"/>
          <p:cNvSpPr txBox="1"/>
          <p:nvPr/>
        </p:nvSpPr>
        <p:spPr>
          <a:xfrm>
            <a:off x="2942669" y="2504296"/>
            <a:ext cx="4879284" cy="388707"/>
          </a:xfrm>
          <a:prstGeom prst="rect">
            <a:avLst/>
          </a:prstGeom>
          <a:noFill/>
        </p:spPr>
        <p:txBody>
          <a:bodyPr wrap="square" lIns="80147" tIns="40074" rIns="80147" bIns="40074" rtlCol="0">
            <a:spAutoFit/>
          </a:bodyPr>
          <a:lstStyle/>
          <a:p>
            <a:r>
              <a:rPr lang="fr-FR" sz="2000" b="1" dirty="0">
                <a:solidFill>
                  <a:schemeClr val="accent6"/>
                </a:solidFill>
                <a:latin typeface="Carlito" panose="020F0502020204030204" pitchFamily="34" charset="0"/>
                <a:cs typeface="Carlito" panose="020F0502020204030204" pitchFamily="34" charset="0"/>
              </a:rPr>
              <a:t>Professionnelle </a:t>
            </a:r>
          </a:p>
        </p:txBody>
      </p:sp>
      <p:sp>
        <p:nvSpPr>
          <p:cNvPr id="10" name="ZoneTexte 9"/>
          <p:cNvSpPr txBox="1"/>
          <p:nvPr/>
        </p:nvSpPr>
        <p:spPr>
          <a:xfrm>
            <a:off x="4707778" y="3480314"/>
            <a:ext cx="2666594" cy="388707"/>
          </a:xfrm>
          <a:prstGeom prst="rect">
            <a:avLst/>
          </a:prstGeom>
          <a:noFill/>
        </p:spPr>
        <p:txBody>
          <a:bodyPr wrap="square" lIns="80147" tIns="40074" rIns="80147" bIns="40074" rtlCol="0">
            <a:spAutoFit/>
          </a:bodyPr>
          <a:lstStyle/>
          <a:p>
            <a:r>
              <a:rPr lang="fr-FR" sz="2000" b="1" dirty="0">
                <a:solidFill>
                  <a:schemeClr val="accent2"/>
                </a:solidFill>
                <a:latin typeface="Carlito" panose="020F0502020204030204" pitchFamily="34" charset="0"/>
                <a:cs typeface="Carlito" panose="020F0502020204030204" pitchFamily="34" charset="0"/>
              </a:rPr>
              <a:t>Territoriale </a:t>
            </a:r>
          </a:p>
        </p:txBody>
      </p:sp>
      <p:sp>
        <p:nvSpPr>
          <p:cNvPr id="11" name="ZoneTexte 10"/>
          <p:cNvSpPr txBox="1"/>
          <p:nvPr/>
        </p:nvSpPr>
        <p:spPr>
          <a:xfrm>
            <a:off x="6549076" y="4814886"/>
            <a:ext cx="2666594" cy="388707"/>
          </a:xfrm>
          <a:prstGeom prst="rect">
            <a:avLst/>
          </a:prstGeom>
          <a:noFill/>
        </p:spPr>
        <p:txBody>
          <a:bodyPr wrap="square" lIns="80147" tIns="40074" rIns="80147" bIns="40074" rtlCol="0">
            <a:spAutoFit/>
          </a:bodyPr>
          <a:lstStyle/>
          <a:p>
            <a:r>
              <a:rPr lang="fr-FR" sz="2000" b="1" dirty="0">
                <a:solidFill>
                  <a:schemeClr val="accent2"/>
                </a:solidFill>
                <a:latin typeface="Carlito" panose="020F0502020204030204" pitchFamily="34" charset="0"/>
                <a:cs typeface="Carlito" panose="020F0502020204030204" pitchFamily="34" charset="0"/>
              </a:rPr>
              <a:t>de Santé </a:t>
            </a:r>
          </a:p>
        </p:txBody>
      </p:sp>
      <p:sp>
        <p:nvSpPr>
          <p:cNvPr id="12" name="ZoneTexte 11"/>
          <p:cNvSpPr txBox="1"/>
          <p:nvPr/>
        </p:nvSpPr>
        <p:spPr>
          <a:xfrm>
            <a:off x="2535337" y="903960"/>
            <a:ext cx="4497769" cy="453039"/>
          </a:xfrm>
          <a:prstGeom prst="rect">
            <a:avLst/>
          </a:prstGeom>
          <a:noFill/>
        </p:spPr>
        <p:txBody>
          <a:bodyPr wrap="square" lIns="80147" tIns="40074" rIns="80147" bIns="40074" rtlCol="0">
            <a:spAutoFit/>
          </a:bodyPr>
          <a:lstStyle/>
          <a:p>
            <a:r>
              <a:rPr lang="fr-FR" sz="1200" dirty="0">
                <a:latin typeface="Carlito" panose="020F0502020204030204" pitchFamily="34" charset="0"/>
                <a:cs typeface="Carlito" panose="020F0502020204030204" pitchFamily="34" charset="0"/>
              </a:rPr>
              <a:t>Travail en commun sans obligation de regroupement physique, à la différence des maisons ou des centres de santé</a:t>
            </a:r>
          </a:p>
        </p:txBody>
      </p:sp>
      <p:cxnSp>
        <p:nvCxnSpPr>
          <p:cNvPr id="14" name="Connecteur en arc 13"/>
          <p:cNvCxnSpPr/>
          <p:nvPr/>
        </p:nvCxnSpPr>
        <p:spPr>
          <a:xfrm flipV="1">
            <a:off x="1449116" y="1246693"/>
            <a:ext cx="1086220" cy="206732"/>
          </a:xfrm>
          <a:prstGeom prst="curvedConnector3">
            <a:avLst>
              <a:gd name="adj1" fmla="val -8580"/>
            </a:avLst>
          </a:prstGeom>
          <a:ln>
            <a:solidFill>
              <a:schemeClr val="accent6">
                <a:lumMod val="75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26" name="ZoneTexte 25"/>
          <p:cNvSpPr txBox="1"/>
          <p:nvPr/>
        </p:nvSpPr>
        <p:spPr>
          <a:xfrm>
            <a:off x="282230" y="2510614"/>
            <a:ext cx="2112453" cy="822331"/>
          </a:xfrm>
          <a:prstGeom prst="rect">
            <a:avLst/>
          </a:prstGeom>
          <a:noFill/>
        </p:spPr>
        <p:txBody>
          <a:bodyPr wrap="square" lIns="80147" tIns="40074" rIns="80147" bIns="40074" rtlCol="0">
            <a:spAutoFit/>
          </a:bodyPr>
          <a:lstStyle/>
          <a:p>
            <a:pPr algn="ctr"/>
            <a:r>
              <a:rPr lang="fr-FR" sz="1200" dirty="0">
                <a:latin typeface="Carlito" panose="020F0502020204030204" pitchFamily="34" charset="0"/>
                <a:cs typeface="Carlito" panose="020F0502020204030204" pitchFamily="34" charset="0"/>
              </a:rPr>
              <a:t>Construction d’une interconnaissance / un renforcement des liens entre professionnels de santé</a:t>
            </a:r>
          </a:p>
        </p:txBody>
      </p:sp>
      <p:sp>
        <p:nvSpPr>
          <p:cNvPr id="31" name="ZoneTexte 30"/>
          <p:cNvSpPr txBox="1"/>
          <p:nvPr/>
        </p:nvSpPr>
        <p:spPr>
          <a:xfrm>
            <a:off x="5283142" y="1435966"/>
            <a:ext cx="3348914" cy="453039"/>
          </a:xfrm>
          <a:prstGeom prst="rect">
            <a:avLst/>
          </a:prstGeom>
          <a:noFill/>
        </p:spPr>
        <p:txBody>
          <a:bodyPr wrap="square" lIns="80147" tIns="40074" rIns="80147" bIns="40074" rtlCol="0">
            <a:spAutoFit/>
          </a:bodyPr>
          <a:lstStyle/>
          <a:p>
            <a:pPr algn="just"/>
            <a:r>
              <a:rPr lang="fr-FR" sz="1200" dirty="0">
                <a:latin typeface="Carlito" panose="020F0502020204030204" pitchFamily="34" charset="0"/>
                <a:cs typeface="Carlito" panose="020F0502020204030204" pitchFamily="34" charset="0"/>
              </a:rPr>
              <a:t>Autonomie des acteurs de santé dans l’organisation et le fonctionnement, </a:t>
            </a:r>
            <a:r>
              <a:rPr lang="fr-FR" sz="1200" i="1" dirty="0">
                <a:latin typeface="Carlito" panose="020F0502020204030204" pitchFamily="34" charset="0"/>
                <a:cs typeface="Carlito" panose="020F0502020204030204" pitchFamily="34" charset="0"/>
              </a:rPr>
              <a:t>leadership</a:t>
            </a:r>
            <a:r>
              <a:rPr lang="fr-FR" sz="1200" dirty="0">
                <a:latin typeface="Carlito" panose="020F0502020204030204" pitchFamily="34" charset="0"/>
                <a:cs typeface="Carlito" panose="020F0502020204030204" pitchFamily="34" charset="0"/>
              </a:rPr>
              <a:t> professionnel</a:t>
            </a:r>
          </a:p>
        </p:txBody>
      </p:sp>
      <p:cxnSp>
        <p:nvCxnSpPr>
          <p:cNvPr id="32" name="Connecteur en arc 31"/>
          <p:cNvCxnSpPr>
            <a:endCxn id="31" idx="1"/>
          </p:cNvCxnSpPr>
          <p:nvPr/>
        </p:nvCxnSpPr>
        <p:spPr>
          <a:xfrm flipV="1">
            <a:off x="3689446" y="1666799"/>
            <a:ext cx="1593696" cy="769232"/>
          </a:xfrm>
          <a:prstGeom prst="curvedConnector3">
            <a:avLst>
              <a:gd name="adj1" fmla="val -4094"/>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Connecteur droit avec flèche 38"/>
          <p:cNvCxnSpPr/>
          <p:nvPr/>
        </p:nvCxnSpPr>
        <p:spPr>
          <a:xfrm>
            <a:off x="1338454" y="1919175"/>
            <a:ext cx="0" cy="531892"/>
          </a:xfrm>
          <a:prstGeom prst="straightConnector1">
            <a:avLst/>
          </a:prstGeom>
          <a:ln>
            <a:solidFill>
              <a:srgbClr val="002060"/>
            </a:solidFill>
            <a:tailEnd type="triangle"/>
          </a:ln>
        </p:spPr>
        <p:style>
          <a:lnRef idx="1">
            <a:schemeClr val="accent5"/>
          </a:lnRef>
          <a:fillRef idx="0">
            <a:schemeClr val="accent5"/>
          </a:fillRef>
          <a:effectRef idx="0">
            <a:schemeClr val="accent5"/>
          </a:effectRef>
          <a:fontRef idx="minor">
            <a:schemeClr val="tx1"/>
          </a:fontRef>
        </p:style>
      </p:cxnSp>
      <p:sp>
        <p:nvSpPr>
          <p:cNvPr id="41" name="ZoneTexte 40"/>
          <p:cNvSpPr txBox="1"/>
          <p:nvPr/>
        </p:nvSpPr>
        <p:spPr>
          <a:xfrm>
            <a:off x="576069" y="4102376"/>
            <a:ext cx="3723520" cy="1006978"/>
          </a:xfrm>
          <a:prstGeom prst="rect">
            <a:avLst/>
          </a:prstGeom>
          <a:noFill/>
        </p:spPr>
        <p:txBody>
          <a:bodyPr wrap="square" lIns="80147" tIns="40074" rIns="80147" bIns="40074" rtlCol="0">
            <a:spAutoFit/>
          </a:bodyPr>
          <a:lstStyle/>
          <a:p>
            <a:pPr algn="just"/>
            <a:r>
              <a:rPr lang="fr-FR" sz="1200" dirty="0">
                <a:latin typeface="Carlito" panose="020F0502020204030204" pitchFamily="34" charset="0"/>
                <a:cs typeface="Carlito" panose="020F0502020204030204" pitchFamily="34" charset="0"/>
              </a:rPr>
              <a:t>Organisation centrée sur l’organisation des soins et des parcours des patients (coordination territoriale), contrairement aux maisons ou centres de santé, qui visent la coordination autour du cas de patients suivis par plusieurs professionnels de santé (coordination clinique)</a:t>
            </a:r>
          </a:p>
        </p:txBody>
      </p:sp>
      <p:cxnSp>
        <p:nvCxnSpPr>
          <p:cNvPr id="43" name="Connecteur en arc 42"/>
          <p:cNvCxnSpPr>
            <a:endCxn id="41" idx="3"/>
          </p:cNvCxnSpPr>
          <p:nvPr/>
        </p:nvCxnSpPr>
        <p:spPr>
          <a:xfrm rot="10800000" flipV="1">
            <a:off x="4299589" y="3944087"/>
            <a:ext cx="896542" cy="666120"/>
          </a:xfrm>
          <a:prstGeom prst="curvedConnector3">
            <a:avLst>
              <a:gd name="adj1" fmla="val 50000"/>
            </a:avLst>
          </a:prstGeom>
          <a:ln>
            <a:solidFill>
              <a:schemeClr val="accent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46" name="ZoneTexte 45"/>
          <p:cNvSpPr txBox="1"/>
          <p:nvPr/>
        </p:nvSpPr>
        <p:spPr>
          <a:xfrm>
            <a:off x="6269221" y="2699918"/>
            <a:ext cx="2481467" cy="637686"/>
          </a:xfrm>
          <a:prstGeom prst="rect">
            <a:avLst/>
          </a:prstGeom>
          <a:noFill/>
        </p:spPr>
        <p:txBody>
          <a:bodyPr wrap="square" lIns="80147" tIns="40074" rIns="80147" bIns="40074" rtlCol="0">
            <a:spAutoFit/>
          </a:bodyPr>
          <a:lstStyle/>
          <a:p>
            <a:pPr algn="just"/>
            <a:r>
              <a:rPr lang="fr-FR" sz="1200" dirty="0">
                <a:latin typeface="Carlito" panose="020F0502020204030204" pitchFamily="34" charset="0"/>
                <a:cs typeface="Carlito" panose="020F0502020204030204" pitchFamily="34" charset="0"/>
              </a:rPr>
              <a:t>Une organisation, des projets, un fonctionnement variables selon les caractéristiques du territoire</a:t>
            </a:r>
          </a:p>
        </p:txBody>
      </p:sp>
      <p:cxnSp>
        <p:nvCxnSpPr>
          <p:cNvPr id="48" name="Connecteur en arc 47"/>
          <p:cNvCxnSpPr/>
          <p:nvPr/>
        </p:nvCxnSpPr>
        <p:spPr>
          <a:xfrm flipV="1">
            <a:off x="5250888" y="3058105"/>
            <a:ext cx="1018331" cy="422211"/>
          </a:xfrm>
          <a:prstGeom prst="curvedConnector3">
            <a:avLst>
              <a:gd name="adj1" fmla="val -3415"/>
            </a:avLst>
          </a:prstGeom>
          <a:ln>
            <a:solidFill>
              <a:schemeClr val="accent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51" name="ZoneTexte 50"/>
          <p:cNvSpPr txBox="1"/>
          <p:nvPr/>
        </p:nvSpPr>
        <p:spPr>
          <a:xfrm>
            <a:off x="4542974" y="5252122"/>
            <a:ext cx="2686257" cy="453039"/>
          </a:xfrm>
          <a:prstGeom prst="rect">
            <a:avLst/>
          </a:prstGeom>
          <a:noFill/>
        </p:spPr>
        <p:txBody>
          <a:bodyPr wrap="square" lIns="80147" tIns="40074" rIns="80147" bIns="40074" rtlCol="0">
            <a:spAutoFit/>
          </a:bodyPr>
          <a:lstStyle/>
          <a:p>
            <a:pPr algn="just"/>
            <a:r>
              <a:rPr lang="fr-FR" sz="1200" dirty="0">
                <a:latin typeface="Carlito" panose="020F0502020204030204" pitchFamily="34" charset="0"/>
                <a:cs typeface="Carlito" panose="020F0502020204030204" pitchFamily="34" charset="0"/>
              </a:rPr>
              <a:t>Missions tournées vers l’amélioration du service rendu au patient  </a:t>
            </a:r>
          </a:p>
        </p:txBody>
      </p:sp>
      <p:sp>
        <p:nvSpPr>
          <p:cNvPr id="54" name="ZoneTexte 53"/>
          <p:cNvSpPr txBox="1"/>
          <p:nvPr/>
        </p:nvSpPr>
        <p:spPr>
          <a:xfrm>
            <a:off x="6150591" y="4065325"/>
            <a:ext cx="2481467" cy="453039"/>
          </a:xfrm>
          <a:prstGeom prst="rect">
            <a:avLst/>
          </a:prstGeom>
          <a:noFill/>
        </p:spPr>
        <p:txBody>
          <a:bodyPr wrap="square" lIns="80147" tIns="40074" rIns="80147" bIns="40074" rtlCol="0">
            <a:spAutoFit/>
          </a:bodyPr>
          <a:lstStyle/>
          <a:p>
            <a:pPr algn="ctr"/>
            <a:r>
              <a:rPr lang="fr-FR" sz="1200" dirty="0">
                <a:latin typeface="Carlito" panose="020F0502020204030204" pitchFamily="34" charset="0"/>
                <a:cs typeface="Carlito" panose="020F0502020204030204" pitchFamily="34" charset="0"/>
              </a:rPr>
              <a:t>Approche par population plutôt que par patientèle </a:t>
            </a:r>
          </a:p>
        </p:txBody>
      </p:sp>
      <p:cxnSp>
        <p:nvCxnSpPr>
          <p:cNvPr id="55" name="Connecteur droit avec flèche 54"/>
          <p:cNvCxnSpPr/>
          <p:nvPr/>
        </p:nvCxnSpPr>
        <p:spPr>
          <a:xfrm flipV="1">
            <a:off x="7033106" y="4511042"/>
            <a:ext cx="0" cy="33994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0" name="Connecteur en arc 59"/>
          <p:cNvCxnSpPr/>
          <p:nvPr/>
        </p:nvCxnSpPr>
        <p:spPr>
          <a:xfrm>
            <a:off x="5929776" y="3664981"/>
            <a:ext cx="1086220" cy="411007"/>
          </a:xfrm>
          <a:prstGeom prst="curvedConnector3">
            <a:avLst>
              <a:gd name="adj1" fmla="val 100076"/>
            </a:avLst>
          </a:prstGeom>
          <a:ln>
            <a:solidFill>
              <a:schemeClr val="accent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67" name="ZoneTexte 66"/>
          <p:cNvSpPr txBox="1"/>
          <p:nvPr/>
        </p:nvSpPr>
        <p:spPr>
          <a:xfrm>
            <a:off x="2573696" y="3304790"/>
            <a:ext cx="3278326" cy="268392"/>
          </a:xfrm>
          <a:prstGeom prst="rect">
            <a:avLst/>
          </a:prstGeom>
          <a:noFill/>
        </p:spPr>
        <p:txBody>
          <a:bodyPr wrap="square" lIns="80147" tIns="40074" rIns="80147" bIns="40074" rtlCol="0">
            <a:spAutoFit/>
          </a:bodyPr>
          <a:lstStyle/>
          <a:p>
            <a:pPr algn="just"/>
            <a:r>
              <a:rPr lang="fr-FR" sz="1200" dirty="0">
                <a:latin typeface="Carlito" panose="020F0502020204030204" pitchFamily="34" charset="0"/>
                <a:cs typeface="Carlito" panose="020F0502020204030204" pitchFamily="34" charset="0"/>
              </a:rPr>
              <a:t>Démarche interprofessionnelle</a:t>
            </a:r>
          </a:p>
        </p:txBody>
      </p:sp>
      <p:cxnSp>
        <p:nvCxnSpPr>
          <p:cNvPr id="71" name="Connecteur en arc 70"/>
          <p:cNvCxnSpPr/>
          <p:nvPr/>
        </p:nvCxnSpPr>
        <p:spPr>
          <a:xfrm flipV="1">
            <a:off x="3688936" y="2092114"/>
            <a:ext cx="1532948" cy="319325"/>
          </a:xfrm>
          <a:prstGeom prst="curvedConnector3">
            <a:avLst>
              <a:gd name="adj1" fmla="val -2890"/>
            </a:avLst>
          </a:prstGeom>
          <a:ln>
            <a:tailEnd type="triangle"/>
          </a:ln>
        </p:spPr>
        <p:style>
          <a:lnRef idx="1">
            <a:schemeClr val="accent6"/>
          </a:lnRef>
          <a:fillRef idx="0">
            <a:schemeClr val="accent6"/>
          </a:fillRef>
          <a:effectRef idx="0">
            <a:schemeClr val="accent6"/>
          </a:effectRef>
          <a:fontRef idx="minor">
            <a:schemeClr val="tx1"/>
          </a:fontRef>
        </p:style>
      </p:cxnSp>
      <p:sp>
        <p:nvSpPr>
          <p:cNvPr id="74" name="ZoneTexte 73"/>
          <p:cNvSpPr txBox="1"/>
          <p:nvPr/>
        </p:nvSpPr>
        <p:spPr>
          <a:xfrm>
            <a:off x="5249531" y="1888040"/>
            <a:ext cx="3382527" cy="637686"/>
          </a:xfrm>
          <a:prstGeom prst="rect">
            <a:avLst/>
          </a:prstGeom>
          <a:noFill/>
        </p:spPr>
        <p:txBody>
          <a:bodyPr wrap="square" lIns="80147" tIns="40074" rIns="80147" bIns="40074" rtlCol="0">
            <a:spAutoFit/>
          </a:bodyPr>
          <a:lstStyle/>
          <a:p>
            <a:pPr algn="just"/>
            <a:r>
              <a:rPr lang="fr-FR" sz="1200" dirty="0">
                <a:latin typeface="Carlito" panose="020F0502020204030204" pitchFamily="34" charset="0"/>
                <a:cs typeface="Carlito" panose="020F0502020204030204" pitchFamily="34" charset="0"/>
              </a:rPr>
              <a:t>Solutions pragmatiques à des problèmes concrets rencontrés par les professionnels de santé (exemple : organisation des sorties d’hôpital). </a:t>
            </a:r>
          </a:p>
        </p:txBody>
      </p:sp>
      <p:cxnSp>
        <p:nvCxnSpPr>
          <p:cNvPr id="78" name="Connecteur droit avec flèche 77"/>
          <p:cNvCxnSpPr/>
          <p:nvPr/>
        </p:nvCxnSpPr>
        <p:spPr>
          <a:xfrm>
            <a:off x="3688935" y="2873629"/>
            <a:ext cx="0" cy="46798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0" name="Connecteur en arc 79"/>
          <p:cNvCxnSpPr>
            <a:stCxn id="11" idx="1"/>
          </p:cNvCxnSpPr>
          <p:nvPr/>
        </p:nvCxnSpPr>
        <p:spPr>
          <a:xfrm rot="10800000" flipV="1">
            <a:off x="5590334" y="5009240"/>
            <a:ext cx="958743" cy="236826"/>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83" name="Flèche droite 82"/>
          <p:cNvSpPr/>
          <p:nvPr/>
        </p:nvSpPr>
        <p:spPr>
          <a:xfrm>
            <a:off x="576068" y="6165304"/>
            <a:ext cx="386691" cy="360040"/>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fr-FR" sz="2000"/>
          </a:p>
        </p:txBody>
      </p:sp>
      <p:sp>
        <p:nvSpPr>
          <p:cNvPr id="84" name="ZoneTexte 83"/>
          <p:cNvSpPr txBox="1"/>
          <p:nvPr/>
        </p:nvSpPr>
        <p:spPr>
          <a:xfrm>
            <a:off x="985854" y="6083715"/>
            <a:ext cx="7720634" cy="514800"/>
          </a:xfrm>
          <a:prstGeom prst="rect">
            <a:avLst/>
          </a:prstGeom>
          <a:noFill/>
        </p:spPr>
        <p:txBody>
          <a:bodyPr wrap="square" lIns="80147" tIns="40074" rIns="80147" bIns="40074" rtlCol="0">
            <a:spAutoFit/>
          </a:bodyPr>
          <a:lstStyle/>
          <a:p>
            <a:pPr algn="just"/>
            <a:r>
              <a:rPr lang="fr-FR" sz="1400" b="1" dirty="0">
                <a:latin typeface="Carlito" panose="020F0502020204030204" pitchFamily="34" charset="0"/>
                <a:cs typeface="Carlito" panose="020F0502020204030204" pitchFamily="34" charset="0"/>
              </a:rPr>
              <a:t>Pour les professionnels de santé, une nouvelle manière d’exercer : un changement culturel profond à soutenir et accompagner</a:t>
            </a:r>
          </a:p>
        </p:txBody>
      </p:sp>
      <p:sp>
        <p:nvSpPr>
          <p:cNvPr id="33" name="Titre 1"/>
          <p:cNvSpPr txBox="1">
            <a:spLocks/>
          </p:cNvSpPr>
          <p:nvPr/>
        </p:nvSpPr>
        <p:spPr>
          <a:xfrm>
            <a:off x="33537" y="8129"/>
            <a:ext cx="9144000" cy="555625"/>
          </a:xfrm>
          <a:prstGeom prst="rect">
            <a:avLst/>
          </a:prstGeom>
        </p:spPr>
        <p:txBody>
          <a:bodyPr/>
          <a:lstStyle>
            <a:lvl1pPr algn="ctr" defTabSz="892175" rtl="0" eaLnBrk="1" fontAlgn="base" hangingPunct="1">
              <a:spcBef>
                <a:spcPct val="0"/>
              </a:spcBef>
              <a:spcAft>
                <a:spcPct val="0"/>
              </a:spcAft>
              <a:defRPr sz="2700" b="1">
                <a:solidFill>
                  <a:srgbClr val="0C419A"/>
                </a:solidFill>
                <a:latin typeface="+mj-lt"/>
                <a:ea typeface="+mj-ea"/>
                <a:cs typeface="+mj-cs"/>
              </a:defRPr>
            </a:lvl1pPr>
            <a:lvl2pPr algn="ctr" defTabSz="892175" rtl="0" eaLnBrk="1" fontAlgn="base" hangingPunct="1">
              <a:spcBef>
                <a:spcPct val="0"/>
              </a:spcBef>
              <a:spcAft>
                <a:spcPct val="0"/>
              </a:spcAft>
              <a:defRPr sz="2700" b="1">
                <a:solidFill>
                  <a:srgbClr val="0C419A"/>
                </a:solidFill>
                <a:latin typeface="Arial" charset="0"/>
              </a:defRPr>
            </a:lvl2pPr>
            <a:lvl3pPr algn="ctr" defTabSz="892175" rtl="0" eaLnBrk="1" fontAlgn="base" hangingPunct="1">
              <a:spcBef>
                <a:spcPct val="0"/>
              </a:spcBef>
              <a:spcAft>
                <a:spcPct val="0"/>
              </a:spcAft>
              <a:defRPr sz="2700" b="1">
                <a:solidFill>
                  <a:srgbClr val="0C419A"/>
                </a:solidFill>
                <a:latin typeface="Arial" charset="0"/>
              </a:defRPr>
            </a:lvl3pPr>
            <a:lvl4pPr algn="ctr" defTabSz="892175" rtl="0" eaLnBrk="1" fontAlgn="base" hangingPunct="1">
              <a:spcBef>
                <a:spcPct val="0"/>
              </a:spcBef>
              <a:spcAft>
                <a:spcPct val="0"/>
              </a:spcAft>
              <a:defRPr sz="2700" b="1">
                <a:solidFill>
                  <a:srgbClr val="0C419A"/>
                </a:solidFill>
                <a:latin typeface="Arial" charset="0"/>
              </a:defRPr>
            </a:lvl4pPr>
            <a:lvl5pPr algn="ctr" defTabSz="892175" rtl="0" eaLnBrk="1" fontAlgn="base" hangingPunct="1">
              <a:spcBef>
                <a:spcPct val="0"/>
              </a:spcBef>
              <a:spcAft>
                <a:spcPct val="0"/>
              </a:spcAft>
              <a:defRPr sz="2700" b="1">
                <a:solidFill>
                  <a:srgbClr val="0C419A"/>
                </a:solidFill>
                <a:latin typeface="Arial" charset="0"/>
              </a:defRPr>
            </a:lvl5pPr>
            <a:lvl6pPr marL="395326" algn="ctr" defTabSz="901863" rtl="0" eaLnBrk="1" fontAlgn="base" hangingPunct="1">
              <a:spcBef>
                <a:spcPct val="0"/>
              </a:spcBef>
              <a:spcAft>
                <a:spcPct val="0"/>
              </a:spcAft>
              <a:defRPr sz="2700" b="1">
                <a:solidFill>
                  <a:srgbClr val="0C419A"/>
                </a:solidFill>
                <a:latin typeface="Arial" charset="0"/>
              </a:defRPr>
            </a:lvl6pPr>
            <a:lvl7pPr marL="790679" algn="ctr" defTabSz="901863" rtl="0" eaLnBrk="1" fontAlgn="base" hangingPunct="1">
              <a:spcBef>
                <a:spcPct val="0"/>
              </a:spcBef>
              <a:spcAft>
                <a:spcPct val="0"/>
              </a:spcAft>
              <a:defRPr sz="2700" b="1">
                <a:solidFill>
                  <a:srgbClr val="0C419A"/>
                </a:solidFill>
                <a:latin typeface="Arial" charset="0"/>
              </a:defRPr>
            </a:lvl7pPr>
            <a:lvl8pPr marL="1186013" algn="ctr" defTabSz="901863" rtl="0" eaLnBrk="1" fontAlgn="base" hangingPunct="1">
              <a:spcBef>
                <a:spcPct val="0"/>
              </a:spcBef>
              <a:spcAft>
                <a:spcPct val="0"/>
              </a:spcAft>
              <a:defRPr sz="2700" b="1">
                <a:solidFill>
                  <a:srgbClr val="0C419A"/>
                </a:solidFill>
                <a:latin typeface="Arial" charset="0"/>
              </a:defRPr>
            </a:lvl8pPr>
            <a:lvl9pPr marL="1581356" algn="ctr" defTabSz="901863" rtl="0" eaLnBrk="1" fontAlgn="base" hangingPunct="1">
              <a:spcBef>
                <a:spcPct val="0"/>
              </a:spcBef>
              <a:spcAft>
                <a:spcPct val="0"/>
              </a:spcAft>
              <a:defRPr sz="2700" b="1">
                <a:solidFill>
                  <a:srgbClr val="0C419A"/>
                </a:solidFill>
                <a:latin typeface="Arial" charset="0"/>
              </a:defRPr>
            </a:lvl9pPr>
          </a:lstStyle>
          <a:p>
            <a:r>
              <a:rPr lang="fr-FR" sz="2400" kern="0" dirty="0"/>
              <a:t>Une communauté professionnelle c’est quoi ?</a:t>
            </a:r>
          </a:p>
        </p:txBody>
      </p:sp>
    </p:spTree>
    <p:extLst>
      <p:ext uri="{BB962C8B-B14F-4D97-AF65-F5344CB8AC3E}">
        <p14:creationId xmlns:p14="http://schemas.microsoft.com/office/powerpoint/2010/main" val="3217983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1043608" y="0"/>
            <a:ext cx="7488832" cy="99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3000" b="1" kern="1200">
                <a:solidFill>
                  <a:schemeClr val="accent1"/>
                </a:solidFill>
                <a:latin typeface="Arial" charset="0"/>
                <a:ea typeface="Arial" charset="0"/>
                <a:cs typeface="Arial" charset="0"/>
              </a:defRPr>
            </a:lvl1pPr>
            <a:lvl2pPr algn="l" rtl="0" eaLnBrk="0" fontAlgn="base" hangingPunct="0">
              <a:lnSpc>
                <a:spcPct val="90000"/>
              </a:lnSpc>
              <a:spcBef>
                <a:spcPct val="0"/>
              </a:spcBef>
              <a:spcAft>
                <a:spcPct val="0"/>
              </a:spcAft>
              <a:defRPr sz="3000" b="1">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cs typeface="Arial" pitchFamily="34" charset="0"/>
              </a:defRPr>
            </a:lvl5pPr>
            <a:lvl6pPr marL="496149" algn="l" rtl="0" fontAlgn="base">
              <a:lnSpc>
                <a:spcPct val="90000"/>
              </a:lnSpc>
              <a:spcBef>
                <a:spcPct val="0"/>
              </a:spcBef>
              <a:spcAft>
                <a:spcPct val="0"/>
              </a:spcAft>
              <a:defRPr sz="3000" b="1">
                <a:solidFill>
                  <a:schemeClr val="accent1"/>
                </a:solidFill>
                <a:latin typeface="Arial" pitchFamily="34" charset="0"/>
                <a:cs typeface="Arial" pitchFamily="34" charset="0"/>
              </a:defRPr>
            </a:lvl6pPr>
            <a:lvl7pPr marL="992319" algn="l" rtl="0" fontAlgn="base">
              <a:lnSpc>
                <a:spcPct val="90000"/>
              </a:lnSpc>
              <a:spcBef>
                <a:spcPct val="0"/>
              </a:spcBef>
              <a:spcAft>
                <a:spcPct val="0"/>
              </a:spcAft>
              <a:defRPr sz="3000" b="1">
                <a:solidFill>
                  <a:schemeClr val="accent1"/>
                </a:solidFill>
                <a:latin typeface="Arial" pitchFamily="34" charset="0"/>
                <a:cs typeface="Arial" pitchFamily="34" charset="0"/>
              </a:defRPr>
            </a:lvl7pPr>
            <a:lvl8pPr marL="1488480" algn="l" rtl="0" fontAlgn="base">
              <a:lnSpc>
                <a:spcPct val="90000"/>
              </a:lnSpc>
              <a:spcBef>
                <a:spcPct val="0"/>
              </a:spcBef>
              <a:spcAft>
                <a:spcPct val="0"/>
              </a:spcAft>
              <a:defRPr sz="3000" b="1">
                <a:solidFill>
                  <a:schemeClr val="accent1"/>
                </a:solidFill>
                <a:latin typeface="Arial" pitchFamily="34" charset="0"/>
                <a:cs typeface="Arial" pitchFamily="34" charset="0"/>
              </a:defRPr>
            </a:lvl8pPr>
            <a:lvl9pPr marL="1984640" algn="l" rtl="0" fontAlgn="base">
              <a:lnSpc>
                <a:spcPct val="90000"/>
              </a:lnSpc>
              <a:spcBef>
                <a:spcPct val="0"/>
              </a:spcBef>
              <a:spcAft>
                <a:spcPct val="0"/>
              </a:spcAft>
              <a:defRPr sz="3000" b="1">
                <a:solidFill>
                  <a:schemeClr val="accent1"/>
                </a:solidFill>
                <a:latin typeface="Arial" pitchFamily="34" charset="0"/>
                <a:cs typeface="Arial" pitchFamily="34" charset="0"/>
              </a:defRPr>
            </a:lvl9pPr>
          </a:lstStyle>
          <a:p>
            <a:pPr defTabSz="914169">
              <a:defRPr/>
            </a:pPr>
            <a:r>
              <a:rPr lang="fr-FR" sz="2900" dirty="0">
                <a:solidFill>
                  <a:srgbClr val="1E2667"/>
                </a:solidFill>
              </a:rPr>
              <a:t>Le versement des financements aux CPTS</a:t>
            </a:r>
          </a:p>
        </p:txBody>
      </p:sp>
      <p:pic>
        <p:nvPicPr>
          <p:cNvPr id="1026" name="Picture 2" descr="C:\Users\COILLARD-09202\Desktop\Doc\Charte graphique\Pictos assurés 2015\Formula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618" y="3717032"/>
            <a:ext cx="573491"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ILLARD-09202\Desktop\Doc\Charte graphique\Pictos assurés 2015\Gain de tem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7457" y="3680879"/>
            <a:ext cx="271174" cy="3189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OILLARD-09202\Desktop\Doc\Charte graphique\Pictos assurés 2015\Rembours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82" y="2458069"/>
            <a:ext cx="742777" cy="683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OILLARD-09202\Desktop\Doc\Charte graphique\Pictos assurés 2015\Simulateu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0591" y="5547883"/>
            <a:ext cx="301625" cy="3444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OILLARD-09202\Desktop\Doc\Charte graphique\Pictos assurés 2015\Hopit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6618" y="1672468"/>
            <a:ext cx="490537" cy="679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a:clrChange>
              <a:clrFrom>
                <a:srgbClr val="F0F2F4"/>
              </a:clrFrom>
              <a:clrTo>
                <a:srgbClr val="F0F2F4">
                  <a:alpha val="0"/>
                </a:srgbClr>
              </a:clrTo>
            </a:clrChange>
            <a:extLst>
              <a:ext uri="{28A0092B-C50C-407E-A947-70E740481C1C}">
                <a14:useLocalDpi xmlns:a14="http://schemas.microsoft.com/office/drawing/2010/main" val="0"/>
              </a:ext>
            </a:extLst>
          </a:blip>
          <a:srcRect/>
          <a:stretch>
            <a:fillRect/>
          </a:stretch>
        </p:blipFill>
        <p:spPr bwMode="auto">
          <a:xfrm>
            <a:off x="1070695" y="3635375"/>
            <a:ext cx="888642"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clrChange>
              <a:clrFrom>
                <a:srgbClr val="F0F2F4"/>
              </a:clrFrom>
              <a:clrTo>
                <a:srgbClr val="F0F2F4">
                  <a:alpha val="0"/>
                </a:srgbClr>
              </a:clrTo>
            </a:clrChange>
            <a:extLst>
              <a:ext uri="{28A0092B-C50C-407E-A947-70E740481C1C}">
                <a14:useLocalDpi xmlns:a14="http://schemas.microsoft.com/office/drawing/2010/main" val="0"/>
              </a:ext>
            </a:extLst>
          </a:blip>
          <a:srcRect/>
          <a:stretch>
            <a:fillRect/>
          </a:stretch>
        </p:blipFill>
        <p:spPr bwMode="auto">
          <a:xfrm>
            <a:off x="1094570" y="1633870"/>
            <a:ext cx="976752" cy="82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9592" y="1167107"/>
            <a:ext cx="2119491" cy="400110"/>
          </a:xfrm>
          <a:prstGeom prst="rect">
            <a:avLst/>
          </a:prstGeom>
        </p:spPr>
        <p:txBody>
          <a:bodyPr wrap="none">
            <a:spAutoFit/>
          </a:bodyPr>
          <a:lstStyle/>
          <a:p>
            <a:r>
              <a:rPr lang="fr-FR" sz="2000" dirty="0">
                <a:solidFill>
                  <a:prstClr val="black"/>
                </a:solidFill>
                <a:latin typeface="Freestyle Script" panose="030804020302050B0404" pitchFamily="66" charset="0"/>
              </a:rPr>
              <a:t>Financement du fonctionnement</a:t>
            </a:r>
          </a:p>
        </p:txBody>
      </p:sp>
      <p:sp>
        <p:nvSpPr>
          <p:cNvPr id="13" name="Rectangle 12"/>
          <p:cNvSpPr/>
          <p:nvPr/>
        </p:nvSpPr>
        <p:spPr>
          <a:xfrm>
            <a:off x="1032058" y="3216092"/>
            <a:ext cx="1760418" cy="400110"/>
          </a:xfrm>
          <a:prstGeom prst="rect">
            <a:avLst/>
          </a:prstGeom>
        </p:spPr>
        <p:txBody>
          <a:bodyPr wrap="none">
            <a:spAutoFit/>
          </a:bodyPr>
          <a:lstStyle/>
          <a:p>
            <a:r>
              <a:rPr lang="fr-FR" sz="2000" dirty="0">
                <a:solidFill>
                  <a:prstClr val="black"/>
                </a:solidFill>
                <a:latin typeface="Freestyle Script" panose="030804020302050B0404" pitchFamily="66" charset="0"/>
              </a:rPr>
              <a:t>Financement des missions</a:t>
            </a:r>
          </a:p>
        </p:txBody>
      </p:sp>
      <p:sp>
        <p:nvSpPr>
          <p:cNvPr id="14" name="Rectangle 13"/>
          <p:cNvSpPr/>
          <p:nvPr/>
        </p:nvSpPr>
        <p:spPr>
          <a:xfrm>
            <a:off x="4056031" y="1306399"/>
            <a:ext cx="1721946" cy="400110"/>
          </a:xfrm>
          <a:prstGeom prst="rect">
            <a:avLst/>
          </a:prstGeom>
        </p:spPr>
        <p:txBody>
          <a:bodyPr wrap="none">
            <a:spAutoFit/>
          </a:bodyPr>
          <a:lstStyle/>
          <a:p>
            <a:r>
              <a:rPr lang="fr-FR" sz="2000" dirty="0">
                <a:solidFill>
                  <a:prstClr val="black"/>
                </a:solidFill>
                <a:latin typeface="Freestyle Script" panose="030804020302050B0404" pitchFamily="66" charset="0"/>
              </a:rPr>
              <a:t>100% au démarrage N</a:t>
            </a:r>
          </a:p>
        </p:txBody>
      </p:sp>
      <p:sp>
        <p:nvSpPr>
          <p:cNvPr id="3" name="Accolade ouvrante 2"/>
          <p:cNvSpPr/>
          <p:nvPr/>
        </p:nvSpPr>
        <p:spPr>
          <a:xfrm>
            <a:off x="3009175" y="991705"/>
            <a:ext cx="432048" cy="1638728"/>
          </a:xfrm>
          <a:prstGeom prst="leftBrace">
            <a:avLst>
              <a:gd name="adj1" fmla="val 55139"/>
              <a:gd name="adj2" fmla="val 50000"/>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16" name="Accolade ouvrante 15"/>
          <p:cNvSpPr/>
          <p:nvPr/>
        </p:nvSpPr>
        <p:spPr>
          <a:xfrm>
            <a:off x="3007324" y="3272691"/>
            <a:ext cx="432048" cy="1668477"/>
          </a:xfrm>
          <a:prstGeom prst="leftBrace">
            <a:avLst>
              <a:gd name="adj1" fmla="val 55139"/>
              <a:gd name="adj2" fmla="val 50000"/>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17" name="Rectangle 16"/>
          <p:cNvSpPr/>
          <p:nvPr/>
        </p:nvSpPr>
        <p:spPr>
          <a:xfrm>
            <a:off x="3704200" y="3505099"/>
            <a:ext cx="5366513" cy="707886"/>
          </a:xfrm>
          <a:prstGeom prst="rect">
            <a:avLst/>
          </a:prstGeom>
        </p:spPr>
        <p:txBody>
          <a:bodyPr wrap="square">
            <a:spAutoFit/>
          </a:bodyPr>
          <a:lstStyle/>
          <a:p>
            <a:r>
              <a:rPr lang="fr-FR" sz="2000" dirty="0">
                <a:solidFill>
                  <a:prstClr val="black"/>
                </a:solidFill>
                <a:latin typeface="Freestyle Script" panose="030804020302050B0404" pitchFamily="66" charset="0"/>
              </a:rPr>
              <a:t>avance de 75% au démarrage de la mission &gt; </a:t>
            </a:r>
            <a:r>
              <a:rPr lang="fr-FR" sz="2000" dirty="0">
                <a:solidFill>
                  <a:srgbClr val="9BBB59">
                    <a:lumMod val="75000"/>
                  </a:srgbClr>
                </a:solidFill>
                <a:latin typeface="Freestyle Script" panose="030804020302050B0404" pitchFamily="66" charset="0"/>
              </a:rPr>
              <a:t>enveloppe fixe </a:t>
            </a:r>
            <a:r>
              <a:rPr lang="fr-FR" sz="2000" dirty="0">
                <a:solidFill>
                  <a:prstClr val="black"/>
                </a:solidFill>
                <a:latin typeface="Freestyle Script" panose="030804020302050B0404" pitchFamily="66" charset="0"/>
              </a:rPr>
              <a:t>allouée proratisée par rapport à la durée écoulée depuis la date anniversaire du contrat</a:t>
            </a:r>
          </a:p>
        </p:txBody>
      </p:sp>
      <p:grpSp>
        <p:nvGrpSpPr>
          <p:cNvPr id="8" name="Groupe 7"/>
          <p:cNvGrpSpPr/>
          <p:nvPr/>
        </p:nvGrpSpPr>
        <p:grpSpPr>
          <a:xfrm>
            <a:off x="3576758" y="1318092"/>
            <a:ext cx="300785" cy="354376"/>
            <a:chOff x="4932040" y="1367162"/>
            <a:chExt cx="478692" cy="354376"/>
          </a:xfrm>
        </p:grpSpPr>
        <p:sp>
          <p:nvSpPr>
            <p:cNvPr id="4" name="Parchemin vertical 3"/>
            <p:cNvSpPr/>
            <p:nvPr/>
          </p:nvSpPr>
          <p:spPr>
            <a:xfrm>
              <a:off x="4932040" y="1367162"/>
              <a:ext cx="468992" cy="354376"/>
            </a:xfrm>
            <a:prstGeom prst="verticalScroll">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4940831" y="1402341"/>
              <a:ext cx="469901" cy="215444"/>
            </a:xfrm>
            <a:prstGeom prst="rect">
              <a:avLst/>
            </a:prstGeom>
            <a:noFill/>
          </p:spPr>
          <p:txBody>
            <a:bodyPr wrap="square" rtlCol="0">
              <a:spAutoFit/>
            </a:bodyPr>
            <a:lstStyle/>
            <a:p>
              <a:pPr algn="ctr"/>
              <a:r>
                <a:rPr lang="fr-FR" sz="800" b="1" dirty="0">
                  <a:solidFill>
                    <a:prstClr val="black"/>
                  </a:solidFill>
                  <a:latin typeface="Freestyle Script" panose="030804020302050B0404" pitchFamily="66" charset="0"/>
                </a:rPr>
                <a:t>ACI</a:t>
              </a:r>
            </a:p>
          </p:txBody>
        </p:sp>
      </p:grpSp>
      <p:grpSp>
        <p:nvGrpSpPr>
          <p:cNvPr id="18" name="Groupe 17"/>
          <p:cNvGrpSpPr/>
          <p:nvPr/>
        </p:nvGrpSpPr>
        <p:grpSpPr>
          <a:xfrm>
            <a:off x="3565558" y="1763589"/>
            <a:ext cx="311985" cy="422540"/>
            <a:chOff x="6300192" y="1556792"/>
            <a:chExt cx="404628" cy="459175"/>
          </a:xfrm>
        </p:grpSpPr>
        <p:grpSp>
          <p:nvGrpSpPr>
            <p:cNvPr id="10" name="Groupe 9"/>
            <p:cNvGrpSpPr/>
            <p:nvPr/>
          </p:nvGrpSpPr>
          <p:grpSpPr>
            <a:xfrm>
              <a:off x="6300192" y="1721196"/>
              <a:ext cx="404628" cy="294771"/>
              <a:chOff x="6732240" y="1540839"/>
              <a:chExt cx="540000" cy="351225"/>
            </a:xfrm>
          </p:grpSpPr>
          <p:sp>
            <p:nvSpPr>
              <p:cNvPr id="9" name="Cylindre 8"/>
              <p:cNvSpPr/>
              <p:nvPr/>
            </p:nvSpPr>
            <p:spPr>
              <a:xfrm>
                <a:off x="6732240" y="1679341"/>
                <a:ext cx="540000" cy="212723"/>
              </a:xfrm>
              <a:prstGeom prst="can">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Cylindre 21"/>
              <p:cNvSpPr/>
              <p:nvPr/>
            </p:nvSpPr>
            <p:spPr>
              <a:xfrm>
                <a:off x="6858719" y="1540839"/>
                <a:ext cx="289884" cy="171001"/>
              </a:xfrm>
              <a:prstGeom prst="can">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1" name="Cylindre 10"/>
            <p:cNvSpPr/>
            <p:nvPr/>
          </p:nvSpPr>
          <p:spPr>
            <a:xfrm>
              <a:off x="6487350" y="1633870"/>
              <a:ext cx="36000" cy="108000"/>
            </a:xfrm>
            <a:prstGeom prst="can">
              <a:avLst/>
            </a:prstGeom>
            <a:solidFill>
              <a:schemeClr val="accent6">
                <a:lumMod val="60000"/>
                <a:lumOff val="4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Organigramme : Extraire 11"/>
            <p:cNvSpPr/>
            <p:nvPr/>
          </p:nvSpPr>
          <p:spPr>
            <a:xfrm>
              <a:off x="6484257" y="1556792"/>
              <a:ext cx="43200" cy="72000"/>
            </a:xfrm>
            <a:prstGeom prst="flowChartExtract">
              <a:avLst/>
            </a:prstGeom>
            <a:solidFill>
              <a:srgbClr val="FFFF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19" name="Groupe 18"/>
          <p:cNvGrpSpPr/>
          <p:nvPr/>
        </p:nvGrpSpPr>
        <p:grpSpPr>
          <a:xfrm>
            <a:off x="3565558" y="2232102"/>
            <a:ext cx="311985" cy="369781"/>
            <a:chOff x="6975684" y="1905612"/>
            <a:chExt cx="404628" cy="459047"/>
          </a:xfrm>
        </p:grpSpPr>
        <p:grpSp>
          <p:nvGrpSpPr>
            <p:cNvPr id="26" name="Groupe 25"/>
            <p:cNvGrpSpPr/>
            <p:nvPr/>
          </p:nvGrpSpPr>
          <p:grpSpPr>
            <a:xfrm>
              <a:off x="6975684" y="2064278"/>
              <a:ext cx="404628" cy="300381"/>
              <a:chOff x="6732240" y="1540839"/>
              <a:chExt cx="540000" cy="357909"/>
            </a:xfrm>
          </p:grpSpPr>
          <p:sp>
            <p:nvSpPr>
              <p:cNvPr id="27" name="Cylindre 26"/>
              <p:cNvSpPr/>
              <p:nvPr/>
            </p:nvSpPr>
            <p:spPr>
              <a:xfrm>
                <a:off x="6732240" y="1686025"/>
                <a:ext cx="540000" cy="212723"/>
              </a:xfrm>
              <a:prstGeom prst="can">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Cylindre 27"/>
              <p:cNvSpPr/>
              <p:nvPr/>
            </p:nvSpPr>
            <p:spPr>
              <a:xfrm>
                <a:off x="6858719" y="1540839"/>
                <a:ext cx="289884" cy="171001"/>
              </a:xfrm>
              <a:prstGeom prst="can">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9" name="Cylindre 28"/>
            <p:cNvSpPr/>
            <p:nvPr/>
          </p:nvSpPr>
          <p:spPr>
            <a:xfrm>
              <a:off x="7115387" y="1982690"/>
              <a:ext cx="36000" cy="108000"/>
            </a:xfrm>
            <a:prstGeom prst="can">
              <a:avLst/>
            </a:prstGeom>
            <a:solidFill>
              <a:schemeClr val="accent6">
                <a:lumMod val="60000"/>
                <a:lumOff val="4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Organigramme : Extraire 29"/>
            <p:cNvSpPr/>
            <p:nvPr/>
          </p:nvSpPr>
          <p:spPr>
            <a:xfrm>
              <a:off x="7112294" y="1905612"/>
              <a:ext cx="43200" cy="72000"/>
            </a:xfrm>
            <a:prstGeom prst="flowChartExtract">
              <a:avLst/>
            </a:prstGeom>
            <a:solidFill>
              <a:srgbClr val="FFFF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Cylindre 30"/>
            <p:cNvSpPr/>
            <p:nvPr/>
          </p:nvSpPr>
          <p:spPr>
            <a:xfrm>
              <a:off x="7211687" y="1982690"/>
              <a:ext cx="36000" cy="108000"/>
            </a:xfrm>
            <a:prstGeom prst="can">
              <a:avLst/>
            </a:prstGeom>
            <a:solidFill>
              <a:schemeClr val="accent6">
                <a:lumMod val="60000"/>
                <a:lumOff val="4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Organigramme : Extraire 31"/>
            <p:cNvSpPr/>
            <p:nvPr/>
          </p:nvSpPr>
          <p:spPr>
            <a:xfrm>
              <a:off x="7208594" y="1905612"/>
              <a:ext cx="43200" cy="72000"/>
            </a:xfrm>
            <a:prstGeom prst="flowChartExtract">
              <a:avLst/>
            </a:prstGeom>
            <a:solidFill>
              <a:srgbClr val="FFFF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5" name="Rectangle 14"/>
          <p:cNvSpPr/>
          <p:nvPr/>
        </p:nvSpPr>
        <p:spPr>
          <a:xfrm>
            <a:off x="3599623" y="982441"/>
            <a:ext cx="1095172" cy="369332"/>
          </a:xfrm>
          <a:prstGeom prst="rect">
            <a:avLst/>
          </a:prstGeom>
        </p:spPr>
        <p:txBody>
          <a:bodyPr wrap="none">
            <a:spAutoFit/>
          </a:bodyPr>
          <a:lstStyle/>
          <a:p>
            <a:r>
              <a:rPr lang="fr-FR" dirty="0">
                <a:solidFill>
                  <a:prstClr val="black"/>
                </a:solidFill>
                <a:latin typeface="Freestyle Script" panose="030804020302050B0404" pitchFamily="66" charset="0"/>
              </a:rPr>
              <a:t>Montants fixes:</a:t>
            </a:r>
          </a:p>
        </p:txBody>
      </p:sp>
      <p:sp>
        <p:nvSpPr>
          <p:cNvPr id="20" name="Rectangle 19"/>
          <p:cNvSpPr/>
          <p:nvPr/>
        </p:nvSpPr>
        <p:spPr>
          <a:xfrm>
            <a:off x="3638631" y="3186799"/>
            <a:ext cx="1345240" cy="369332"/>
          </a:xfrm>
          <a:prstGeom prst="rect">
            <a:avLst/>
          </a:prstGeom>
        </p:spPr>
        <p:txBody>
          <a:bodyPr wrap="none">
            <a:spAutoFit/>
          </a:bodyPr>
          <a:lstStyle/>
          <a:p>
            <a:r>
              <a:rPr lang="fr-FR" dirty="0">
                <a:solidFill>
                  <a:prstClr val="black"/>
                </a:solidFill>
                <a:latin typeface="Freestyle Script" panose="030804020302050B0404" pitchFamily="66" charset="0"/>
              </a:rPr>
              <a:t>Montants variables:</a:t>
            </a:r>
          </a:p>
        </p:txBody>
      </p:sp>
      <p:sp>
        <p:nvSpPr>
          <p:cNvPr id="37" name="Rectangle 36"/>
          <p:cNvSpPr/>
          <p:nvPr/>
        </p:nvSpPr>
        <p:spPr>
          <a:xfrm>
            <a:off x="3877544" y="4293870"/>
            <a:ext cx="5193170" cy="707886"/>
          </a:xfrm>
          <a:prstGeom prst="rect">
            <a:avLst/>
          </a:prstGeom>
        </p:spPr>
        <p:txBody>
          <a:bodyPr wrap="square">
            <a:spAutoFit/>
          </a:bodyPr>
          <a:lstStyle/>
          <a:p>
            <a:r>
              <a:rPr lang="fr-FR" sz="2000" dirty="0">
                <a:solidFill>
                  <a:prstClr val="black"/>
                </a:solidFill>
                <a:latin typeface="Freestyle Script" panose="030804020302050B0404" pitchFamily="66" charset="0"/>
              </a:rPr>
              <a:t>solde de l’année N + avance pour l’année N+1 de 75% de l’</a:t>
            </a:r>
            <a:r>
              <a:rPr lang="fr-FR" sz="2000" dirty="0">
                <a:solidFill>
                  <a:srgbClr val="9BBB59">
                    <a:lumMod val="75000"/>
                  </a:srgbClr>
                </a:solidFill>
                <a:latin typeface="Freestyle Script" panose="030804020302050B0404" pitchFamily="66" charset="0"/>
              </a:rPr>
              <a:t>enveloppe fixe</a:t>
            </a:r>
          </a:p>
          <a:p>
            <a:r>
              <a:rPr lang="fr-FR" sz="2000" dirty="0">
                <a:solidFill>
                  <a:prstClr val="black"/>
                </a:solidFill>
                <a:latin typeface="Freestyle Script" panose="030804020302050B0404" pitchFamily="66" charset="0"/>
              </a:rPr>
              <a:t>solde de l’année N au titre de l’</a:t>
            </a:r>
            <a:r>
              <a:rPr lang="fr-FR" sz="2000" dirty="0">
                <a:solidFill>
                  <a:srgbClr val="9BBB59">
                    <a:lumMod val="75000"/>
                  </a:srgbClr>
                </a:solidFill>
                <a:latin typeface="Freestyle Script" panose="030804020302050B0404" pitchFamily="66" charset="0"/>
              </a:rPr>
              <a:t>enveloppe variable</a:t>
            </a:r>
          </a:p>
        </p:txBody>
      </p:sp>
      <p:grpSp>
        <p:nvGrpSpPr>
          <p:cNvPr id="38" name="Groupe 37"/>
          <p:cNvGrpSpPr/>
          <p:nvPr/>
        </p:nvGrpSpPr>
        <p:grpSpPr>
          <a:xfrm>
            <a:off x="3381772" y="4271184"/>
            <a:ext cx="311985" cy="422540"/>
            <a:chOff x="6300192" y="1556792"/>
            <a:chExt cx="404628" cy="459175"/>
          </a:xfrm>
        </p:grpSpPr>
        <p:grpSp>
          <p:nvGrpSpPr>
            <p:cNvPr id="39" name="Groupe 38"/>
            <p:cNvGrpSpPr/>
            <p:nvPr/>
          </p:nvGrpSpPr>
          <p:grpSpPr>
            <a:xfrm>
              <a:off x="6300192" y="1721196"/>
              <a:ext cx="404628" cy="294771"/>
              <a:chOff x="6732240" y="1540839"/>
              <a:chExt cx="540000" cy="351225"/>
            </a:xfrm>
          </p:grpSpPr>
          <p:sp>
            <p:nvSpPr>
              <p:cNvPr id="42" name="Cylindre 41"/>
              <p:cNvSpPr/>
              <p:nvPr/>
            </p:nvSpPr>
            <p:spPr>
              <a:xfrm>
                <a:off x="6732240" y="1679341"/>
                <a:ext cx="540000" cy="212723"/>
              </a:xfrm>
              <a:prstGeom prst="can">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3" name="Cylindre 42"/>
              <p:cNvSpPr/>
              <p:nvPr/>
            </p:nvSpPr>
            <p:spPr>
              <a:xfrm>
                <a:off x="6858719" y="1540839"/>
                <a:ext cx="289884" cy="171001"/>
              </a:xfrm>
              <a:prstGeom prst="can">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0" name="Cylindre 39"/>
            <p:cNvSpPr/>
            <p:nvPr/>
          </p:nvSpPr>
          <p:spPr>
            <a:xfrm>
              <a:off x="6487350" y="1633870"/>
              <a:ext cx="36000" cy="108000"/>
            </a:xfrm>
            <a:prstGeom prst="can">
              <a:avLst/>
            </a:prstGeom>
            <a:solidFill>
              <a:schemeClr val="accent6">
                <a:lumMod val="60000"/>
                <a:lumOff val="4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Organigramme : Extraire 40"/>
            <p:cNvSpPr/>
            <p:nvPr/>
          </p:nvSpPr>
          <p:spPr>
            <a:xfrm>
              <a:off x="6484257" y="1556792"/>
              <a:ext cx="43200" cy="72000"/>
            </a:xfrm>
            <a:prstGeom prst="flowChartExtract">
              <a:avLst/>
            </a:prstGeom>
            <a:solidFill>
              <a:srgbClr val="FFFF00"/>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1" name="Rectangle 20"/>
          <p:cNvSpPr/>
          <p:nvPr/>
        </p:nvSpPr>
        <p:spPr>
          <a:xfrm>
            <a:off x="3944498" y="5396960"/>
            <a:ext cx="4572000" cy="646331"/>
          </a:xfrm>
          <a:prstGeom prst="rect">
            <a:avLst/>
          </a:prstGeom>
        </p:spPr>
        <p:txBody>
          <a:bodyPr>
            <a:spAutoFit/>
          </a:bodyPr>
          <a:lstStyle/>
          <a:p>
            <a:pPr algn="ctr"/>
            <a:r>
              <a:rPr lang="fr-FR" dirty="0">
                <a:solidFill>
                  <a:prstClr val="black"/>
                </a:solidFill>
                <a:latin typeface="Freestyle Script" panose="030804020302050B0404" pitchFamily="66" charset="0"/>
              </a:rPr>
              <a:t>niveau d’intensité des actions engagées pour la réalisation des missions</a:t>
            </a:r>
          </a:p>
          <a:p>
            <a:pPr algn="ctr"/>
            <a:r>
              <a:rPr lang="fr-FR" dirty="0">
                <a:solidFill>
                  <a:prstClr val="black"/>
                </a:solidFill>
                <a:latin typeface="Freestyle Script" panose="030804020302050B0404" pitchFamily="66" charset="0"/>
              </a:rPr>
              <a:t>résultats atteints en fonction des objectifs fixés</a:t>
            </a:r>
          </a:p>
        </p:txBody>
      </p:sp>
      <p:sp>
        <p:nvSpPr>
          <p:cNvPr id="23" name="Rectangle 22"/>
          <p:cNvSpPr/>
          <p:nvPr/>
        </p:nvSpPr>
        <p:spPr>
          <a:xfrm>
            <a:off x="4056031" y="1815621"/>
            <a:ext cx="3142474" cy="369332"/>
          </a:xfrm>
          <a:prstGeom prst="rect">
            <a:avLst/>
          </a:prstGeom>
        </p:spPr>
        <p:txBody>
          <a:bodyPr wrap="square">
            <a:spAutoFit/>
          </a:bodyPr>
          <a:lstStyle/>
          <a:p>
            <a:r>
              <a:rPr lang="fr-FR" dirty="0">
                <a:solidFill>
                  <a:prstClr val="black"/>
                </a:solidFill>
                <a:latin typeface="Freestyle Script" panose="030804020302050B0404" pitchFamily="66" charset="0"/>
              </a:rPr>
              <a:t>Avance de 75% à l’anniversaire du contrat N+1</a:t>
            </a:r>
          </a:p>
        </p:txBody>
      </p:sp>
      <p:sp>
        <p:nvSpPr>
          <p:cNvPr id="24" name="Rectangle 23"/>
          <p:cNvSpPr/>
          <p:nvPr/>
        </p:nvSpPr>
        <p:spPr>
          <a:xfrm>
            <a:off x="4056031" y="2261101"/>
            <a:ext cx="2985113" cy="369332"/>
          </a:xfrm>
          <a:prstGeom prst="rect">
            <a:avLst/>
          </a:prstGeom>
        </p:spPr>
        <p:txBody>
          <a:bodyPr wrap="none">
            <a:spAutoFit/>
          </a:bodyPr>
          <a:lstStyle/>
          <a:p>
            <a:r>
              <a:rPr lang="fr-FR" dirty="0">
                <a:solidFill>
                  <a:prstClr val="black"/>
                </a:solidFill>
                <a:latin typeface="Freestyle Script" panose="030804020302050B0404" pitchFamily="66" charset="0"/>
              </a:rPr>
              <a:t>Solde de 25% à l’anniversaire du contrat N+2</a:t>
            </a:r>
          </a:p>
        </p:txBody>
      </p:sp>
      <p:sp>
        <p:nvSpPr>
          <p:cNvPr id="25" name="Ellipse 24"/>
          <p:cNvSpPr/>
          <p:nvPr/>
        </p:nvSpPr>
        <p:spPr>
          <a:xfrm>
            <a:off x="3798004" y="4555315"/>
            <a:ext cx="180000" cy="180000"/>
          </a:xfrm>
          <a:prstGeom prst="ellipse">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ZoneTexte 32"/>
          <p:cNvSpPr txBox="1"/>
          <p:nvPr/>
        </p:nvSpPr>
        <p:spPr>
          <a:xfrm>
            <a:off x="3743634" y="4471773"/>
            <a:ext cx="311926" cy="338554"/>
          </a:xfrm>
          <a:prstGeom prst="rect">
            <a:avLst/>
          </a:prstGeom>
          <a:noFill/>
        </p:spPr>
        <p:txBody>
          <a:bodyPr wrap="square" rtlCol="0">
            <a:spAutoFit/>
          </a:bodyPr>
          <a:lstStyle/>
          <a:p>
            <a:r>
              <a:rPr lang="fr-FR" sz="1600" dirty="0">
                <a:solidFill>
                  <a:srgbClr val="9BBB59">
                    <a:lumMod val="75000"/>
                  </a:srgbClr>
                </a:solidFill>
              </a:rPr>
              <a:t>+</a:t>
            </a:r>
          </a:p>
        </p:txBody>
      </p:sp>
      <p:sp>
        <p:nvSpPr>
          <p:cNvPr id="1025" name="Forme libre 1024"/>
          <p:cNvSpPr/>
          <p:nvPr/>
        </p:nvSpPr>
        <p:spPr>
          <a:xfrm>
            <a:off x="5564840" y="4960190"/>
            <a:ext cx="897147" cy="491706"/>
          </a:xfrm>
          <a:custGeom>
            <a:avLst/>
            <a:gdLst>
              <a:gd name="connsiteX0" fmla="*/ 0 w 923026"/>
              <a:gd name="connsiteY0" fmla="*/ 396815 h 396815"/>
              <a:gd name="connsiteX1" fmla="*/ 336430 w 923026"/>
              <a:gd name="connsiteY1" fmla="*/ 301924 h 396815"/>
              <a:gd name="connsiteX2" fmla="*/ 923026 w 923026"/>
              <a:gd name="connsiteY2" fmla="*/ 0 h 396815"/>
              <a:gd name="connsiteX0" fmla="*/ 0 w 923026"/>
              <a:gd name="connsiteY0" fmla="*/ 396815 h 399187"/>
              <a:gd name="connsiteX1" fmla="*/ 621102 w 923026"/>
              <a:gd name="connsiteY1" fmla="*/ 362309 h 399187"/>
              <a:gd name="connsiteX2" fmla="*/ 923026 w 923026"/>
              <a:gd name="connsiteY2" fmla="*/ 0 h 399187"/>
              <a:gd name="connsiteX0" fmla="*/ 0 w 897147"/>
              <a:gd name="connsiteY0" fmla="*/ 491706 h 491706"/>
              <a:gd name="connsiteX1" fmla="*/ 595223 w 897147"/>
              <a:gd name="connsiteY1" fmla="*/ 362309 h 491706"/>
              <a:gd name="connsiteX2" fmla="*/ 897147 w 897147"/>
              <a:gd name="connsiteY2" fmla="*/ 0 h 491706"/>
              <a:gd name="connsiteX0" fmla="*/ 0 w 897147"/>
              <a:gd name="connsiteY0" fmla="*/ 491706 h 491706"/>
              <a:gd name="connsiteX1" fmla="*/ 232913 w 897147"/>
              <a:gd name="connsiteY1" fmla="*/ 379561 h 491706"/>
              <a:gd name="connsiteX2" fmla="*/ 595223 w 897147"/>
              <a:gd name="connsiteY2" fmla="*/ 362309 h 491706"/>
              <a:gd name="connsiteX3" fmla="*/ 897147 w 897147"/>
              <a:gd name="connsiteY3" fmla="*/ 0 h 491706"/>
            </a:gdLst>
            <a:ahLst/>
            <a:cxnLst>
              <a:cxn ang="0">
                <a:pos x="connsiteX0" y="connsiteY0"/>
              </a:cxn>
              <a:cxn ang="0">
                <a:pos x="connsiteX1" y="connsiteY1"/>
              </a:cxn>
              <a:cxn ang="0">
                <a:pos x="connsiteX2" y="connsiteY2"/>
              </a:cxn>
              <a:cxn ang="0">
                <a:pos x="connsiteX3" y="connsiteY3"/>
              </a:cxn>
            </a:cxnLst>
            <a:rect l="l" t="t" r="r" b="b"/>
            <a:pathLst>
              <a:path w="897147" h="491706">
                <a:moveTo>
                  <a:pt x="0" y="491706"/>
                </a:moveTo>
                <a:cubicBezTo>
                  <a:pt x="21566" y="490268"/>
                  <a:pt x="133709" y="401127"/>
                  <a:pt x="232913" y="379561"/>
                </a:cubicBezTo>
                <a:cubicBezTo>
                  <a:pt x="332117" y="357995"/>
                  <a:pt x="484517" y="425569"/>
                  <a:pt x="595223" y="362309"/>
                </a:cubicBezTo>
                <a:cubicBezTo>
                  <a:pt x="705929" y="299049"/>
                  <a:pt x="680768" y="117894"/>
                  <a:pt x="897147" y="0"/>
                </a:cubicBezTo>
              </a:path>
            </a:pathLst>
          </a:custGeom>
          <a:noFill/>
          <a:ln>
            <a:solidFill>
              <a:schemeClr val="accent3">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035" name="Connecteur droit 1034"/>
          <p:cNvCxnSpPr/>
          <p:nvPr/>
        </p:nvCxnSpPr>
        <p:spPr>
          <a:xfrm>
            <a:off x="539552" y="1167107"/>
            <a:ext cx="0" cy="344447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H="1" flipV="1">
            <a:off x="539554" y="1155101"/>
            <a:ext cx="1224134" cy="1"/>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H="1" flipV="1">
            <a:off x="539554" y="4611580"/>
            <a:ext cx="1224134" cy="1"/>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533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ZoneTexte 59"/>
          <p:cNvSpPr txBox="1"/>
          <p:nvPr/>
        </p:nvSpPr>
        <p:spPr>
          <a:xfrm>
            <a:off x="323528" y="6002704"/>
            <a:ext cx="2556284" cy="738664"/>
          </a:xfrm>
          <a:prstGeom prst="rect">
            <a:avLst/>
          </a:prstGeom>
          <a:solidFill>
            <a:schemeClr val="bg1"/>
          </a:solidFill>
          <a:ln>
            <a:solidFill>
              <a:schemeClr val="tx1"/>
            </a:solidFill>
            <a:prstDash val="lgDash"/>
          </a:ln>
        </p:spPr>
        <p:txBody>
          <a:bodyPr wrap="square" rtlCol="0">
            <a:spAutoFit/>
          </a:bodyPr>
          <a:lstStyle/>
          <a:p>
            <a:r>
              <a:rPr lang="fr-FR" sz="1400" dirty="0"/>
              <a:t>      Dialogue de gestion</a:t>
            </a:r>
          </a:p>
          <a:p>
            <a:r>
              <a:rPr lang="fr-FR" sz="1400" dirty="0"/>
              <a:t>      Paiement avance</a:t>
            </a:r>
          </a:p>
          <a:p>
            <a:r>
              <a:rPr lang="fr-FR" sz="1400" dirty="0"/>
              <a:t>      Paiement solde</a:t>
            </a:r>
          </a:p>
        </p:txBody>
      </p:sp>
      <p:sp>
        <p:nvSpPr>
          <p:cNvPr id="2" name="Titre 1"/>
          <p:cNvSpPr>
            <a:spLocks noGrp="1"/>
          </p:cNvSpPr>
          <p:nvPr>
            <p:ph type="title"/>
          </p:nvPr>
        </p:nvSpPr>
        <p:spPr>
          <a:xfrm>
            <a:off x="36512" y="0"/>
            <a:ext cx="9144000" cy="555625"/>
          </a:xfrm>
        </p:spPr>
        <p:txBody>
          <a:bodyPr/>
          <a:lstStyle/>
          <a:p>
            <a:r>
              <a:rPr lang="fr-FR" dirty="0"/>
              <a:t>Exemple</a:t>
            </a:r>
          </a:p>
        </p:txBody>
      </p:sp>
      <p:sp>
        <p:nvSpPr>
          <p:cNvPr id="3" name="Espace réservé du contenu 2"/>
          <p:cNvSpPr>
            <a:spLocks noGrp="1"/>
          </p:cNvSpPr>
          <p:nvPr>
            <p:ph idx="1"/>
          </p:nvPr>
        </p:nvSpPr>
        <p:spPr>
          <a:xfrm>
            <a:off x="179512" y="1033177"/>
            <a:ext cx="8784976" cy="5904656"/>
          </a:xfrm>
        </p:spPr>
        <p:txBody>
          <a:bodyPr/>
          <a:lstStyle/>
          <a:p>
            <a:pPr marL="0" indent="0" algn="just">
              <a:buNone/>
            </a:pPr>
            <a:endParaRPr lang="fr-FR" sz="2000" b="0" dirty="0"/>
          </a:p>
          <a:p>
            <a:pPr algn="just">
              <a:buFontTx/>
              <a:buChar char="-"/>
            </a:pPr>
            <a:endParaRPr lang="fr-FR" sz="2000" b="0" dirty="0"/>
          </a:p>
        </p:txBody>
      </p:sp>
      <p:sp>
        <p:nvSpPr>
          <p:cNvPr id="4" name="Espace réservé du numéro de diapositive 3"/>
          <p:cNvSpPr>
            <a:spLocks noGrp="1"/>
          </p:cNvSpPr>
          <p:nvPr>
            <p:ph type="sldNum" sz="quarter" idx="10"/>
          </p:nvPr>
        </p:nvSpPr>
        <p:spPr>
          <a:xfrm>
            <a:off x="8639175" y="6982581"/>
            <a:ext cx="504825" cy="215900"/>
          </a:xfrm>
        </p:spPr>
        <p:txBody>
          <a:bodyPr/>
          <a:lstStyle/>
          <a:p>
            <a:pPr>
              <a:defRPr/>
            </a:pPr>
            <a:fld id="{C3836CD6-8EF6-433F-91A2-C23AF0A81EF0}" type="slidenum">
              <a:rPr lang="fr-FR" smtClean="0"/>
              <a:pPr>
                <a:defRPr/>
              </a:pPr>
              <a:t>51</a:t>
            </a:fld>
            <a:endParaRPr lang="fr-FR"/>
          </a:p>
        </p:txBody>
      </p:sp>
      <p:sp>
        <p:nvSpPr>
          <p:cNvPr id="5" name="Flèche droite 4"/>
          <p:cNvSpPr/>
          <p:nvPr/>
        </p:nvSpPr>
        <p:spPr bwMode="auto">
          <a:xfrm>
            <a:off x="107504" y="1609241"/>
            <a:ext cx="8928992" cy="648072"/>
          </a:xfrm>
          <a:prstGeom prst="rightArrow">
            <a:avLst/>
          </a:prstGeom>
          <a:solidFill>
            <a:schemeClr val="accent6"/>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6" name="Bouée 5"/>
          <p:cNvSpPr/>
          <p:nvPr/>
        </p:nvSpPr>
        <p:spPr bwMode="auto">
          <a:xfrm>
            <a:off x="395536" y="1825265"/>
            <a:ext cx="360040" cy="216024"/>
          </a:xfrm>
          <a:prstGeom prst="donut">
            <a:avLst/>
          </a:prstGeom>
          <a:solidFill>
            <a:schemeClr val="accent1">
              <a:lumMod val="75000"/>
            </a:schemeClr>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7" name="ZoneTexte 6"/>
          <p:cNvSpPr txBox="1"/>
          <p:nvPr/>
        </p:nvSpPr>
        <p:spPr>
          <a:xfrm>
            <a:off x="179512" y="764484"/>
            <a:ext cx="1440160" cy="73866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a:t>Signature du contrat : 1</a:t>
            </a:r>
            <a:r>
              <a:rPr lang="fr-FR" sz="1400" baseline="30000" dirty="0"/>
              <a:t>er</a:t>
            </a:r>
            <a:r>
              <a:rPr lang="fr-FR" sz="1400" dirty="0"/>
              <a:t> avril 2020</a:t>
            </a:r>
          </a:p>
        </p:txBody>
      </p:sp>
      <p:cxnSp>
        <p:nvCxnSpPr>
          <p:cNvPr id="10" name="Connecteur droit 9"/>
          <p:cNvCxnSpPr>
            <a:endCxn id="6" idx="0"/>
          </p:cNvCxnSpPr>
          <p:nvPr/>
        </p:nvCxnSpPr>
        <p:spPr bwMode="auto">
          <a:xfrm>
            <a:off x="574279" y="1503148"/>
            <a:ext cx="1277" cy="322117"/>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Users\LOISEL-30188\Pictures\Icons ppt\birthday-cak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024" y="1110275"/>
            <a:ext cx="470248" cy="47024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23528" y="2275300"/>
            <a:ext cx="144016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a:t>Paiement 100% fonctionnement</a:t>
            </a:r>
          </a:p>
        </p:txBody>
      </p:sp>
      <p:cxnSp>
        <p:nvCxnSpPr>
          <p:cNvPr id="15" name="Connecteur droit 14"/>
          <p:cNvCxnSpPr>
            <a:stCxn id="6" idx="4"/>
          </p:cNvCxnSpPr>
          <p:nvPr/>
        </p:nvCxnSpPr>
        <p:spPr bwMode="auto">
          <a:xfrm>
            <a:off x="575556" y="2041289"/>
            <a:ext cx="0" cy="234011"/>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Bouée 15"/>
          <p:cNvSpPr/>
          <p:nvPr/>
        </p:nvSpPr>
        <p:spPr bwMode="auto">
          <a:xfrm>
            <a:off x="2555776" y="1825265"/>
            <a:ext cx="360040" cy="216024"/>
          </a:xfrm>
          <a:prstGeom prst="donut">
            <a:avLst/>
          </a:prstGeom>
          <a:solidFill>
            <a:schemeClr val="accent1">
              <a:lumMod val="75000"/>
            </a:schemeClr>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7" name="Bouée 16"/>
          <p:cNvSpPr/>
          <p:nvPr/>
        </p:nvSpPr>
        <p:spPr bwMode="auto">
          <a:xfrm>
            <a:off x="4283968" y="1825265"/>
            <a:ext cx="360040" cy="216024"/>
          </a:xfrm>
          <a:prstGeom prst="donut">
            <a:avLst/>
          </a:prstGeom>
          <a:solidFill>
            <a:schemeClr val="accent1">
              <a:lumMod val="75000"/>
            </a:schemeClr>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8" name="Bouée 17"/>
          <p:cNvSpPr/>
          <p:nvPr/>
        </p:nvSpPr>
        <p:spPr bwMode="auto">
          <a:xfrm>
            <a:off x="7380312" y="1825265"/>
            <a:ext cx="360040" cy="216024"/>
          </a:xfrm>
          <a:prstGeom prst="donut">
            <a:avLst/>
          </a:prstGeom>
          <a:solidFill>
            <a:schemeClr val="accent1">
              <a:lumMod val="75000"/>
            </a:schemeClr>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19" name="ZoneTexte 18"/>
          <p:cNvSpPr txBox="1"/>
          <p:nvPr/>
        </p:nvSpPr>
        <p:spPr>
          <a:xfrm>
            <a:off x="6893664" y="745145"/>
            <a:ext cx="1440160" cy="73866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a:t>Date anniversaire: 1</a:t>
            </a:r>
            <a:r>
              <a:rPr lang="fr-FR" sz="1400" baseline="30000" dirty="0"/>
              <a:t>er</a:t>
            </a:r>
            <a:r>
              <a:rPr lang="fr-FR" sz="1400" dirty="0"/>
              <a:t> avril 2021</a:t>
            </a:r>
          </a:p>
        </p:txBody>
      </p:sp>
      <p:pic>
        <p:nvPicPr>
          <p:cNvPr id="20" name="Picture 2" descr="C:\Users\LOISEL-30188\Pictures\Icons ppt\birthday-cak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176" y="620688"/>
            <a:ext cx="470248" cy="47024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2483768" y="2257313"/>
            <a:ext cx="1440160" cy="1015663"/>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Paiement 75% volet fixe mission accès aux soins proratisé (10/12) = Mission 1</a:t>
            </a:r>
          </a:p>
        </p:txBody>
      </p:sp>
      <p:sp>
        <p:nvSpPr>
          <p:cNvPr id="22" name="ZoneTexte 21"/>
          <p:cNvSpPr txBox="1"/>
          <p:nvPr/>
        </p:nvSpPr>
        <p:spPr>
          <a:xfrm>
            <a:off x="2051720" y="673137"/>
            <a:ext cx="1728192" cy="73866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a:t>Démarrage mission Accès aux soins : 1</a:t>
            </a:r>
            <a:r>
              <a:rPr lang="fr-FR" sz="1400" baseline="30000" dirty="0"/>
              <a:t>er</a:t>
            </a:r>
            <a:r>
              <a:rPr lang="fr-FR" sz="1400" dirty="0"/>
              <a:t> juin 2020</a:t>
            </a:r>
          </a:p>
        </p:txBody>
      </p:sp>
      <p:sp>
        <p:nvSpPr>
          <p:cNvPr id="23" name="ZoneTexte 22"/>
          <p:cNvSpPr txBox="1"/>
          <p:nvPr/>
        </p:nvSpPr>
        <p:spPr>
          <a:xfrm>
            <a:off x="3995936" y="692696"/>
            <a:ext cx="1872208" cy="73866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a:t>Démarrage mission parcours: 1</a:t>
            </a:r>
            <a:r>
              <a:rPr lang="fr-FR" sz="1400" baseline="30000" dirty="0"/>
              <a:t>er</a:t>
            </a:r>
            <a:r>
              <a:rPr lang="fr-FR" sz="1400" dirty="0"/>
              <a:t> octobre 2020</a:t>
            </a:r>
          </a:p>
        </p:txBody>
      </p:sp>
      <p:sp>
        <p:nvSpPr>
          <p:cNvPr id="24" name="ZoneTexte 23"/>
          <p:cNvSpPr txBox="1"/>
          <p:nvPr/>
        </p:nvSpPr>
        <p:spPr>
          <a:xfrm>
            <a:off x="4211960" y="2257313"/>
            <a:ext cx="1440160" cy="83099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Paiement 75% volet fixe mission parcours proratisé (1/2) = Mission 2</a:t>
            </a:r>
          </a:p>
        </p:txBody>
      </p:sp>
      <p:sp>
        <p:nvSpPr>
          <p:cNvPr id="25" name="ZoneTexte 24"/>
          <p:cNvSpPr txBox="1"/>
          <p:nvPr/>
        </p:nvSpPr>
        <p:spPr>
          <a:xfrm>
            <a:off x="6084168" y="3341891"/>
            <a:ext cx="2736304" cy="212365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Solde n (à payer dans les 2 mois) :</a:t>
            </a:r>
          </a:p>
          <a:p>
            <a:r>
              <a:rPr lang="fr-FR" sz="1200" dirty="0"/>
              <a:t>Mission 1 :</a:t>
            </a:r>
          </a:p>
          <a:p>
            <a:pPr marL="285750" indent="-285750">
              <a:buFontTx/>
              <a:buChar char="-"/>
            </a:pPr>
            <a:r>
              <a:rPr lang="fr-FR" sz="1200" dirty="0"/>
              <a:t>25% volet fixe (10/12</a:t>
            </a:r>
            <a:r>
              <a:rPr lang="fr-FR" sz="1200" baseline="30000" dirty="0"/>
              <a:t>e</a:t>
            </a:r>
            <a:r>
              <a:rPr lang="fr-FR" sz="1200" dirty="0"/>
              <a:t>)</a:t>
            </a:r>
          </a:p>
          <a:p>
            <a:pPr marL="285750" indent="-285750">
              <a:buFontTx/>
              <a:buChar char="-"/>
            </a:pPr>
            <a:r>
              <a:rPr lang="fr-FR" sz="1200" dirty="0"/>
              <a:t>Volet variable suivant atteinte (10/12</a:t>
            </a:r>
            <a:r>
              <a:rPr lang="fr-FR" sz="1200" baseline="30000" dirty="0"/>
              <a:t>e</a:t>
            </a:r>
            <a:r>
              <a:rPr lang="fr-FR" sz="1200" dirty="0"/>
              <a:t>) </a:t>
            </a:r>
          </a:p>
          <a:p>
            <a:pPr marL="285750" indent="-285750">
              <a:buFontTx/>
              <a:buChar char="-"/>
            </a:pPr>
            <a:r>
              <a:rPr lang="fr-FR" sz="1200" dirty="0"/>
              <a:t>100% de l’enveloppe de compensation destinés aux PS</a:t>
            </a:r>
          </a:p>
          <a:p>
            <a:r>
              <a:rPr lang="fr-FR" sz="1200" dirty="0"/>
              <a:t>Mission 2 :</a:t>
            </a:r>
          </a:p>
          <a:p>
            <a:pPr marL="285750" indent="-285750">
              <a:buFontTx/>
              <a:buChar char="-"/>
            </a:pPr>
            <a:r>
              <a:rPr lang="fr-FR" sz="1200" dirty="0"/>
              <a:t>25% volet fixe (1/2)</a:t>
            </a:r>
          </a:p>
          <a:p>
            <a:pPr marL="285750" indent="-285750">
              <a:buFontTx/>
              <a:buChar char="-"/>
            </a:pPr>
            <a:r>
              <a:rPr lang="fr-FR" sz="1200" dirty="0"/>
              <a:t>Volet variable suivant atteinte (1/2)</a:t>
            </a:r>
          </a:p>
        </p:txBody>
      </p:sp>
      <p:sp>
        <p:nvSpPr>
          <p:cNvPr id="12" name="Ellipse 11"/>
          <p:cNvSpPr/>
          <p:nvPr/>
        </p:nvSpPr>
        <p:spPr bwMode="auto">
          <a:xfrm>
            <a:off x="2267744" y="1825265"/>
            <a:ext cx="216024" cy="216024"/>
          </a:xfrm>
          <a:prstGeom prst="ellipse">
            <a:avLst/>
          </a:prstGeom>
          <a:solidFill>
            <a:srgbClr val="FF9966"/>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27" name="Ellipse 26"/>
          <p:cNvSpPr/>
          <p:nvPr/>
        </p:nvSpPr>
        <p:spPr bwMode="auto">
          <a:xfrm>
            <a:off x="3995936" y="1825265"/>
            <a:ext cx="216024" cy="216024"/>
          </a:xfrm>
          <a:prstGeom prst="ellipse">
            <a:avLst/>
          </a:prstGeom>
          <a:solidFill>
            <a:srgbClr val="FF9966"/>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28" name="Ellipse 27"/>
          <p:cNvSpPr/>
          <p:nvPr/>
        </p:nvSpPr>
        <p:spPr bwMode="auto">
          <a:xfrm>
            <a:off x="7810164" y="1825265"/>
            <a:ext cx="216024" cy="216024"/>
          </a:xfrm>
          <a:prstGeom prst="ellipse">
            <a:avLst/>
          </a:prstGeom>
          <a:solidFill>
            <a:srgbClr val="FF9966"/>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29" name="Ellipse 28"/>
          <p:cNvSpPr/>
          <p:nvPr/>
        </p:nvSpPr>
        <p:spPr bwMode="auto">
          <a:xfrm>
            <a:off x="8361630" y="1834739"/>
            <a:ext cx="216024" cy="216024"/>
          </a:xfrm>
          <a:prstGeom prst="ellipse">
            <a:avLst/>
          </a:prstGeom>
          <a:solidFill>
            <a:srgbClr val="92D050"/>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30" name="Ellipse 29"/>
          <p:cNvSpPr/>
          <p:nvPr/>
        </p:nvSpPr>
        <p:spPr bwMode="auto">
          <a:xfrm>
            <a:off x="8100392" y="1834739"/>
            <a:ext cx="216024" cy="216024"/>
          </a:xfrm>
          <a:prstGeom prst="ellipse">
            <a:avLst/>
          </a:prstGeom>
          <a:solidFill>
            <a:srgbClr val="FF0000"/>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31" name="Ellipse 30"/>
          <p:cNvSpPr/>
          <p:nvPr/>
        </p:nvSpPr>
        <p:spPr bwMode="auto">
          <a:xfrm>
            <a:off x="4788024" y="1825265"/>
            <a:ext cx="216024" cy="216024"/>
          </a:xfrm>
          <a:prstGeom prst="ellipse">
            <a:avLst/>
          </a:prstGeom>
          <a:solidFill>
            <a:srgbClr val="92D050"/>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32" name="Ellipse 31"/>
          <p:cNvSpPr/>
          <p:nvPr/>
        </p:nvSpPr>
        <p:spPr bwMode="auto">
          <a:xfrm>
            <a:off x="3059832" y="1825265"/>
            <a:ext cx="216024" cy="216024"/>
          </a:xfrm>
          <a:prstGeom prst="ellipse">
            <a:avLst/>
          </a:prstGeom>
          <a:solidFill>
            <a:srgbClr val="92D050"/>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cxnSp>
        <p:nvCxnSpPr>
          <p:cNvPr id="33" name="Connecteur droit 32"/>
          <p:cNvCxnSpPr/>
          <p:nvPr/>
        </p:nvCxnSpPr>
        <p:spPr bwMode="auto">
          <a:xfrm>
            <a:off x="3131840" y="2041289"/>
            <a:ext cx="0" cy="234011"/>
          </a:xfrm>
          <a:prstGeom prst="line">
            <a:avLst/>
          </a:prstGeom>
          <a:noFill/>
          <a:ln w="571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33"/>
          <p:cNvCxnSpPr/>
          <p:nvPr/>
        </p:nvCxnSpPr>
        <p:spPr bwMode="auto">
          <a:xfrm>
            <a:off x="4860032" y="2041289"/>
            <a:ext cx="0" cy="234011"/>
          </a:xfrm>
          <a:prstGeom prst="line">
            <a:avLst/>
          </a:prstGeom>
          <a:noFill/>
          <a:ln w="571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34"/>
          <p:cNvSpPr txBox="1"/>
          <p:nvPr/>
        </p:nvSpPr>
        <p:spPr>
          <a:xfrm>
            <a:off x="6300192" y="5622339"/>
            <a:ext cx="2736304" cy="83099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Avance n+1 :</a:t>
            </a:r>
          </a:p>
          <a:p>
            <a:pPr marL="285750" indent="-285750">
              <a:buFontTx/>
              <a:buChar char="-"/>
            </a:pPr>
            <a:r>
              <a:rPr lang="fr-FR" sz="1200" dirty="0"/>
              <a:t>75% enveloppe fonctionnement</a:t>
            </a:r>
          </a:p>
          <a:p>
            <a:pPr marL="285750" indent="-285750">
              <a:buFontTx/>
              <a:buChar char="-"/>
            </a:pPr>
            <a:r>
              <a:rPr lang="fr-FR" sz="1200" dirty="0"/>
              <a:t>75% part fixe Mission 1</a:t>
            </a:r>
          </a:p>
          <a:p>
            <a:pPr marL="285750" indent="-285750">
              <a:buFontTx/>
              <a:buChar char="-"/>
            </a:pPr>
            <a:r>
              <a:rPr lang="fr-FR" sz="1200" dirty="0"/>
              <a:t>75% part fixe Mission 2</a:t>
            </a:r>
          </a:p>
        </p:txBody>
      </p:sp>
      <p:sp>
        <p:nvSpPr>
          <p:cNvPr id="36" name="Ellipse 35"/>
          <p:cNvSpPr/>
          <p:nvPr/>
        </p:nvSpPr>
        <p:spPr bwMode="auto">
          <a:xfrm>
            <a:off x="107504" y="1825265"/>
            <a:ext cx="216024" cy="216024"/>
          </a:xfrm>
          <a:prstGeom prst="ellipse">
            <a:avLst/>
          </a:prstGeom>
          <a:solidFill>
            <a:srgbClr val="FF9966"/>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37" name="ZoneTexte 36"/>
          <p:cNvSpPr txBox="1"/>
          <p:nvPr/>
        </p:nvSpPr>
        <p:spPr>
          <a:xfrm>
            <a:off x="107504" y="2958229"/>
            <a:ext cx="1440160" cy="83099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Rencontre ARS/AM/CPTS pour négociation termes du contrat</a:t>
            </a:r>
          </a:p>
        </p:txBody>
      </p:sp>
      <p:sp>
        <p:nvSpPr>
          <p:cNvPr id="38" name="ZoneTexte 37"/>
          <p:cNvSpPr txBox="1"/>
          <p:nvPr/>
        </p:nvSpPr>
        <p:spPr>
          <a:xfrm>
            <a:off x="2123728" y="4143162"/>
            <a:ext cx="1440160" cy="1015663"/>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Rencontre ARS/AM/CPTS pour fixation objectifs de la mission 1</a:t>
            </a:r>
          </a:p>
        </p:txBody>
      </p:sp>
      <p:sp>
        <p:nvSpPr>
          <p:cNvPr id="39" name="ZoneTexte 38"/>
          <p:cNvSpPr txBox="1"/>
          <p:nvPr/>
        </p:nvSpPr>
        <p:spPr>
          <a:xfrm>
            <a:off x="3995936" y="4149080"/>
            <a:ext cx="1440160" cy="1015663"/>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Rencontre ARS/AM/CPTS pour fixation objectifs de la mission 2</a:t>
            </a:r>
          </a:p>
        </p:txBody>
      </p:sp>
      <p:sp>
        <p:nvSpPr>
          <p:cNvPr id="40" name="ZoneTexte 39"/>
          <p:cNvSpPr txBox="1"/>
          <p:nvPr/>
        </p:nvSpPr>
        <p:spPr>
          <a:xfrm>
            <a:off x="5868144" y="2238005"/>
            <a:ext cx="2736304" cy="83099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t>Rencontre ARS/AM/CPTS pour évaluation des objectifs de l’année n impactant le volet variable des missions 1 et 2</a:t>
            </a:r>
          </a:p>
        </p:txBody>
      </p:sp>
      <p:cxnSp>
        <p:nvCxnSpPr>
          <p:cNvPr id="41" name="Connecteur droit 40"/>
          <p:cNvCxnSpPr>
            <a:stCxn id="36" idx="4"/>
          </p:cNvCxnSpPr>
          <p:nvPr/>
        </p:nvCxnSpPr>
        <p:spPr bwMode="auto">
          <a:xfrm>
            <a:off x="215516" y="2041289"/>
            <a:ext cx="0" cy="908521"/>
          </a:xfrm>
          <a:prstGeom prst="line">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43"/>
          <p:cNvCxnSpPr/>
          <p:nvPr/>
        </p:nvCxnSpPr>
        <p:spPr bwMode="auto">
          <a:xfrm>
            <a:off x="2371388" y="2009653"/>
            <a:ext cx="0" cy="2133509"/>
          </a:xfrm>
          <a:prstGeom prst="line">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45"/>
          <p:cNvCxnSpPr/>
          <p:nvPr/>
        </p:nvCxnSpPr>
        <p:spPr bwMode="auto">
          <a:xfrm>
            <a:off x="4067944" y="2041289"/>
            <a:ext cx="0" cy="2107791"/>
          </a:xfrm>
          <a:prstGeom prst="line">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necteur droit 46"/>
          <p:cNvCxnSpPr/>
          <p:nvPr/>
        </p:nvCxnSpPr>
        <p:spPr bwMode="auto">
          <a:xfrm>
            <a:off x="2771800" y="1431360"/>
            <a:ext cx="0" cy="413464"/>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47"/>
          <p:cNvCxnSpPr/>
          <p:nvPr/>
        </p:nvCxnSpPr>
        <p:spPr bwMode="auto">
          <a:xfrm>
            <a:off x="4499992" y="1431360"/>
            <a:ext cx="0" cy="427224"/>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48"/>
          <p:cNvCxnSpPr>
            <a:stCxn id="19" idx="2"/>
          </p:cNvCxnSpPr>
          <p:nvPr/>
        </p:nvCxnSpPr>
        <p:spPr bwMode="auto">
          <a:xfrm flipH="1">
            <a:off x="7596336" y="1483809"/>
            <a:ext cx="17408" cy="361015"/>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50"/>
          <p:cNvCxnSpPr/>
          <p:nvPr/>
        </p:nvCxnSpPr>
        <p:spPr bwMode="auto">
          <a:xfrm>
            <a:off x="8747082" y="2178282"/>
            <a:ext cx="0" cy="1163609"/>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52"/>
          <p:cNvCxnSpPr/>
          <p:nvPr/>
        </p:nvCxnSpPr>
        <p:spPr bwMode="auto">
          <a:xfrm>
            <a:off x="8964488" y="2132856"/>
            <a:ext cx="0" cy="3489483"/>
          </a:xfrm>
          <a:prstGeom prst="line">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54"/>
          <p:cNvCxnSpPr/>
          <p:nvPr/>
        </p:nvCxnSpPr>
        <p:spPr bwMode="auto">
          <a:xfrm>
            <a:off x="8577654" y="1965145"/>
            <a:ext cx="386834" cy="213137"/>
          </a:xfrm>
          <a:prstGeom prst="line">
            <a:avLst/>
          </a:prstGeom>
          <a:noFill/>
          <a:ln w="381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Connecteur droit 58"/>
          <p:cNvCxnSpPr>
            <a:stCxn id="30" idx="3"/>
          </p:cNvCxnSpPr>
          <p:nvPr/>
        </p:nvCxnSpPr>
        <p:spPr bwMode="auto">
          <a:xfrm>
            <a:off x="8132028" y="2019127"/>
            <a:ext cx="615054" cy="204829"/>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eur droit 60"/>
          <p:cNvCxnSpPr/>
          <p:nvPr/>
        </p:nvCxnSpPr>
        <p:spPr bwMode="auto">
          <a:xfrm>
            <a:off x="7918176" y="2003994"/>
            <a:ext cx="0" cy="234011"/>
          </a:xfrm>
          <a:prstGeom prst="line">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Ellipse 61"/>
          <p:cNvSpPr/>
          <p:nvPr/>
        </p:nvSpPr>
        <p:spPr bwMode="auto">
          <a:xfrm>
            <a:off x="466267" y="6041033"/>
            <a:ext cx="216024" cy="216024"/>
          </a:xfrm>
          <a:prstGeom prst="ellipse">
            <a:avLst/>
          </a:prstGeom>
          <a:solidFill>
            <a:srgbClr val="FF9966"/>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63" name="Ellipse 62"/>
          <p:cNvSpPr/>
          <p:nvPr/>
        </p:nvSpPr>
        <p:spPr bwMode="auto">
          <a:xfrm>
            <a:off x="467544" y="6264024"/>
            <a:ext cx="216024" cy="216024"/>
          </a:xfrm>
          <a:prstGeom prst="ellipse">
            <a:avLst/>
          </a:prstGeom>
          <a:solidFill>
            <a:srgbClr val="92D050"/>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sp>
        <p:nvSpPr>
          <p:cNvPr id="64" name="Ellipse 63"/>
          <p:cNvSpPr/>
          <p:nvPr/>
        </p:nvSpPr>
        <p:spPr bwMode="auto">
          <a:xfrm>
            <a:off x="466267" y="6488590"/>
            <a:ext cx="216024" cy="216024"/>
          </a:xfrm>
          <a:prstGeom prst="ellipse">
            <a:avLst/>
          </a:prstGeom>
          <a:solidFill>
            <a:srgbClr val="FF0000"/>
          </a:solidFill>
          <a:ln>
            <a:noFill/>
          </a:ln>
          <a:effectLst/>
        </p:spPr>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a:ln>
                <a:noFill/>
              </a:ln>
              <a:solidFill>
                <a:srgbClr val="0C419A"/>
              </a:solidFill>
              <a:effectLst/>
              <a:latin typeface="Arial" charset="0"/>
            </a:endParaRPr>
          </a:p>
        </p:txBody>
      </p:sp>
      <p:pic>
        <p:nvPicPr>
          <p:cNvPr id="83" name="Picture 1" descr="C:\Users\LOISEL-30188\Pictures\Icons ppt\stethosco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617" y="1052736"/>
            <a:ext cx="488675" cy="4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 descr="C:\Users\LOISEL-30188\Pictures\Icons ppt\network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9080" y="1082316"/>
            <a:ext cx="498207" cy="4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525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spécificités du contrat</a:t>
            </a:r>
          </a:p>
        </p:txBody>
      </p:sp>
      <p:sp>
        <p:nvSpPr>
          <p:cNvPr id="3" name="Espace réservé du contenu 2"/>
          <p:cNvSpPr>
            <a:spLocks noGrp="1"/>
          </p:cNvSpPr>
          <p:nvPr>
            <p:ph idx="1"/>
          </p:nvPr>
        </p:nvSpPr>
        <p:spPr>
          <a:xfrm>
            <a:off x="107504" y="620688"/>
            <a:ext cx="8784976" cy="5904656"/>
          </a:xfrm>
        </p:spPr>
        <p:txBody>
          <a:bodyPr/>
          <a:lstStyle/>
          <a:p>
            <a:pPr marL="0" indent="0" algn="just">
              <a:buNone/>
            </a:pPr>
            <a:r>
              <a:rPr lang="fr-FR" sz="2000" b="0" dirty="0"/>
              <a:t>Elaborer de manière partenariale entre l’Assurance Maladie, l’ARS et la communauté  : </a:t>
            </a:r>
            <a:r>
              <a:rPr lang="fr-FR" sz="2000" dirty="0"/>
              <a:t>suivi de la trame du contrat type national mais à adapter au niveau local </a:t>
            </a:r>
            <a:r>
              <a:rPr lang="fr-FR" sz="2000" b="0" dirty="0"/>
              <a:t>pour être au plus près des besoins du territoire : </a:t>
            </a:r>
          </a:p>
          <a:p>
            <a:pPr algn="just">
              <a:buFontTx/>
              <a:buChar char="-"/>
            </a:pPr>
            <a:r>
              <a:rPr lang="fr-FR" sz="2000" b="0" dirty="0"/>
              <a:t>choix des missions, </a:t>
            </a:r>
          </a:p>
          <a:p>
            <a:pPr algn="just">
              <a:buFontTx/>
              <a:buChar char="-"/>
            </a:pPr>
            <a:r>
              <a:rPr lang="fr-FR" sz="2000" b="0" dirty="0"/>
              <a:t>fixation des objectifs, </a:t>
            </a:r>
          </a:p>
          <a:p>
            <a:pPr algn="just">
              <a:buFontTx/>
              <a:buChar char="-"/>
            </a:pPr>
            <a:r>
              <a:rPr lang="fr-FR" sz="2000" b="0" dirty="0"/>
              <a:t>fixation des indicateurs de suivi  et de résultats …</a:t>
            </a:r>
          </a:p>
          <a:p>
            <a:pPr algn="just">
              <a:buFont typeface="Wingdings"/>
              <a:buChar char="è"/>
            </a:pPr>
            <a:r>
              <a:rPr lang="fr-FR" sz="2000" dirty="0">
                <a:sym typeface="Wingdings" panose="05000000000000000000" pitchFamily="2" charset="2"/>
              </a:rPr>
              <a:t>Principe de souplesse et de subsidiarité </a:t>
            </a:r>
            <a:r>
              <a:rPr lang="fr-FR" sz="2000" b="0" dirty="0">
                <a:sym typeface="Wingdings" panose="05000000000000000000" pitchFamily="2" charset="2"/>
              </a:rPr>
              <a:t>= on laisse les acteurs décider des modalités de mise en œuvre, du calendrier, des objectifs …</a:t>
            </a:r>
          </a:p>
          <a:p>
            <a:pPr marL="0" indent="0" algn="just">
              <a:buNone/>
            </a:pPr>
            <a:endParaRPr lang="fr-FR" sz="2000" b="0" dirty="0"/>
          </a:p>
          <a:p>
            <a:pPr algn="just">
              <a:buFont typeface="Wingdings"/>
              <a:buChar char="è"/>
            </a:pPr>
            <a:r>
              <a:rPr lang="fr-FR" sz="2000" b="0" dirty="0">
                <a:sym typeface="Wingdings" panose="05000000000000000000" pitchFamily="2" charset="2"/>
              </a:rPr>
              <a:t>Cette faculté d’adaptation du contrat implique d’organiser régulièrement des temps d’échanges entre les signataires du contrat.</a:t>
            </a:r>
          </a:p>
          <a:p>
            <a:pPr marL="0" indent="0" algn="just">
              <a:buNone/>
            </a:pPr>
            <a:endParaRPr lang="fr-FR" sz="2000" b="0" dirty="0">
              <a:sym typeface="Wingdings" panose="05000000000000000000" pitchFamily="2" charset="2"/>
            </a:endParaRPr>
          </a:p>
          <a:p>
            <a:pPr marL="0" indent="0" algn="just">
              <a:buNone/>
            </a:pPr>
            <a:r>
              <a:rPr lang="fr-FR" sz="2000" b="0" dirty="0">
                <a:sym typeface="Wingdings" panose="05000000000000000000" pitchFamily="2" charset="2"/>
              </a:rPr>
              <a:t> </a:t>
            </a:r>
            <a:r>
              <a:rPr lang="fr-FR" sz="2000" dirty="0">
                <a:sym typeface="Wingdings" panose="05000000000000000000" pitchFamily="2" charset="2"/>
              </a:rPr>
              <a:t>Le niveau d’exigence doit évoluer dans </a:t>
            </a:r>
            <a:r>
              <a:rPr lang="fr-FR" sz="2000" b="0" dirty="0">
                <a:sym typeface="Wingdings" panose="05000000000000000000" pitchFamily="2" charset="2"/>
              </a:rPr>
              <a:t>la durée, il est donc nécessaire de se laisser une marge de manœuvre sur le niveau de financier alloué au début du contrat pour valoriser au fur et à mesure la progression de l’atteinte des missions. </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52</a:t>
            </a:fld>
            <a:endParaRPr lang="fr-FR"/>
          </a:p>
        </p:txBody>
      </p:sp>
    </p:spTree>
    <p:extLst>
      <p:ext uri="{BB962C8B-B14F-4D97-AF65-F5344CB8AC3E}">
        <p14:creationId xmlns:p14="http://schemas.microsoft.com/office/powerpoint/2010/main" val="3761713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spécificités du contrat</a:t>
            </a:r>
          </a:p>
        </p:txBody>
      </p:sp>
      <p:sp>
        <p:nvSpPr>
          <p:cNvPr id="3" name="Espace réservé du contenu 2"/>
          <p:cNvSpPr>
            <a:spLocks noGrp="1"/>
          </p:cNvSpPr>
          <p:nvPr>
            <p:ph idx="1"/>
          </p:nvPr>
        </p:nvSpPr>
        <p:spPr>
          <a:xfrm>
            <a:off x="107504" y="620688"/>
            <a:ext cx="8784976" cy="5904656"/>
          </a:xfrm>
        </p:spPr>
        <p:txBody>
          <a:bodyPr/>
          <a:lstStyle/>
          <a:p>
            <a:pPr marL="0" indent="0" algn="just">
              <a:buNone/>
            </a:pPr>
            <a:r>
              <a:rPr lang="fr-FR" sz="2400" dirty="0">
                <a:sym typeface="Wingdings" panose="05000000000000000000" pitchFamily="2" charset="2"/>
              </a:rPr>
              <a:t>Documents administratifs attendus pour procéder à la signature du contrat :</a:t>
            </a:r>
          </a:p>
          <a:p>
            <a:pPr marL="0" indent="0" algn="just">
              <a:buNone/>
            </a:pPr>
            <a:endParaRPr lang="fr-FR" sz="2400" b="0" dirty="0">
              <a:sym typeface="Wingdings" panose="05000000000000000000" pitchFamily="2" charset="2"/>
            </a:endParaRPr>
          </a:p>
          <a:p>
            <a:pPr lvl="1" algn="just">
              <a:buFontTx/>
              <a:buChar char="-"/>
            </a:pPr>
            <a:r>
              <a:rPr lang="fr-FR" sz="2400" dirty="0">
                <a:sym typeface="Wingdings" panose="05000000000000000000" pitchFamily="2" charset="2"/>
              </a:rPr>
              <a:t>La copie du projet de santé validé par l’ARS</a:t>
            </a:r>
          </a:p>
          <a:p>
            <a:pPr lvl="1" algn="just">
              <a:buFontTx/>
              <a:buChar char="-"/>
            </a:pPr>
            <a:r>
              <a:rPr lang="fr-FR" sz="2400" b="0" dirty="0">
                <a:sym typeface="Wingdings" panose="05000000000000000000" pitchFamily="2" charset="2"/>
              </a:rPr>
              <a:t>Les statuts de la communauté professionnelle</a:t>
            </a:r>
          </a:p>
          <a:p>
            <a:pPr lvl="1" algn="just">
              <a:buFontTx/>
              <a:buChar char="-"/>
            </a:pPr>
            <a:r>
              <a:rPr lang="fr-FR" sz="2400" dirty="0">
                <a:sym typeface="Wingdings" panose="05000000000000000000" pitchFamily="2" charset="2"/>
              </a:rPr>
              <a:t>Les contours du territoire d’intervention de la communauté professionnelle </a:t>
            </a:r>
          </a:p>
          <a:p>
            <a:pPr lvl="1" algn="just">
              <a:buFontTx/>
              <a:buChar char="-"/>
            </a:pPr>
            <a:r>
              <a:rPr lang="fr-FR" sz="2400" b="0" dirty="0">
                <a:sym typeface="Wingdings" panose="05000000000000000000" pitchFamily="2" charset="2"/>
              </a:rPr>
              <a:t>La liste des membres de la CPTS avec leurs statuts : PS libéraux / MSP / ESP / CDS  / équipes de soins spécialisés, établissements sanitaires et sociaux …</a:t>
            </a:r>
            <a:endParaRPr lang="fr-FR" sz="2400" b="0" dirty="0"/>
          </a:p>
          <a:p>
            <a:pPr marL="0" indent="0" algn="just">
              <a:buNone/>
            </a:pPr>
            <a:endParaRPr lang="fr-FR" sz="2400" b="0" dirty="0"/>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53</a:t>
            </a:fld>
            <a:endParaRPr lang="fr-FR"/>
          </a:p>
        </p:txBody>
      </p:sp>
    </p:spTree>
    <p:extLst>
      <p:ext uri="{BB962C8B-B14F-4D97-AF65-F5344CB8AC3E}">
        <p14:creationId xmlns:p14="http://schemas.microsoft.com/office/powerpoint/2010/main" val="1159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2075" y="879350"/>
            <a:ext cx="8584381" cy="540000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Font typeface="Wingdings" pitchFamily="2" charset="2"/>
              <a:buChar char="§"/>
              <a:defRPr sz="2000">
                <a:solidFill>
                  <a:schemeClr val="accent2"/>
                </a:solidFill>
                <a:latin typeface="+mn-lt"/>
              </a:defRPr>
            </a:lvl9pPr>
          </a:lstStyle>
          <a:p>
            <a:pPr marL="457200" lvl="1" indent="0" algn="just"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endParaRPr lang="fr-FR" sz="2800" b="1" kern="0" dirty="0">
              <a:solidFill>
                <a:srgbClr val="333399"/>
              </a:solidFill>
              <a:latin typeface="Century Gothic"/>
            </a:endParaRPr>
          </a:p>
          <a:p>
            <a:pPr marL="457200" lvl="1" indent="0" algn="ctr" eaLnBrk="1" hangingPunct="1">
              <a:lnSpc>
                <a:spcPct val="90000"/>
              </a:lnSpc>
              <a:buNone/>
              <a:defRPr/>
            </a:pPr>
            <a:r>
              <a:rPr lang="fr-FR" sz="2800" b="1" kern="0" dirty="0">
                <a:solidFill>
                  <a:srgbClr val="333399"/>
                </a:solidFill>
                <a:latin typeface="Century Gothic"/>
              </a:rPr>
              <a:t> 7. Vie conventionnelle</a:t>
            </a:r>
            <a:endParaRPr lang="fr-FR" altLang="fr-FR" sz="2400" b="1" kern="0" dirty="0">
              <a:solidFill>
                <a:srgbClr val="333399"/>
              </a:solidFill>
            </a:endParaRPr>
          </a:p>
        </p:txBody>
      </p:sp>
      <p:sp>
        <p:nvSpPr>
          <p:cNvPr id="15364" name="Espace réservé du numéro de diapositive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D138A-910D-4B8B-BD29-BA010AD8171E}" type="slidenum">
              <a:rPr lang="fr-FR" altLang="fr-FR" smtClean="0">
                <a:solidFill>
                  <a:srgbClr val="4993D7"/>
                </a:solidFill>
              </a:rPr>
              <a:pPr eaLnBrk="1" hangingPunct="1"/>
              <a:t>54</a:t>
            </a:fld>
            <a:endParaRPr lang="fr-FR" altLang="fr-FR" dirty="0">
              <a:solidFill>
                <a:srgbClr val="4993D7"/>
              </a:solidFill>
            </a:endParaRPr>
          </a:p>
        </p:txBody>
      </p:sp>
    </p:spTree>
    <p:extLst>
      <p:ext uri="{BB962C8B-B14F-4D97-AF65-F5344CB8AC3E}">
        <p14:creationId xmlns:p14="http://schemas.microsoft.com/office/powerpoint/2010/main" val="2771074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Missions des instances</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55</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1788429803"/>
              </p:ext>
            </p:extLst>
          </p:nvPr>
        </p:nvGraphicFramePr>
        <p:xfrm>
          <a:off x="107504" y="836712"/>
          <a:ext cx="8839200" cy="5105527"/>
        </p:xfrm>
        <a:graphic>
          <a:graphicData uri="http://schemas.openxmlformats.org/drawingml/2006/table">
            <a:tbl>
              <a:tblPr/>
              <a:tblGrid>
                <a:gridCol w="2691433">
                  <a:extLst>
                    <a:ext uri="{9D8B030D-6E8A-4147-A177-3AD203B41FA5}">
                      <a16:colId xmlns:a16="http://schemas.microsoft.com/office/drawing/2014/main" val="20000"/>
                    </a:ext>
                  </a:extLst>
                </a:gridCol>
                <a:gridCol w="3113557">
                  <a:extLst>
                    <a:ext uri="{9D8B030D-6E8A-4147-A177-3AD203B41FA5}">
                      <a16:colId xmlns:a16="http://schemas.microsoft.com/office/drawing/2014/main" val="20001"/>
                    </a:ext>
                  </a:extLst>
                </a:gridCol>
                <a:gridCol w="3034210">
                  <a:extLst>
                    <a:ext uri="{9D8B030D-6E8A-4147-A177-3AD203B41FA5}">
                      <a16:colId xmlns:a16="http://schemas.microsoft.com/office/drawing/2014/main" val="20002"/>
                    </a:ext>
                  </a:extLst>
                </a:gridCol>
              </a:tblGrid>
              <a:tr h="305086">
                <a:tc gridSpan="3">
                  <a:txBody>
                    <a:bodyPr/>
                    <a:lstStyle/>
                    <a:p>
                      <a:pPr algn="ctr" fontAlgn="ctr"/>
                      <a:r>
                        <a:rPr lang="fr-FR" sz="1600" b="1" i="0" u="none" strike="noStrike" dirty="0">
                          <a:solidFill>
                            <a:srgbClr val="FFFFFF"/>
                          </a:solidFill>
                          <a:effectLst/>
                          <a:latin typeface="Calibri"/>
                        </a:rPr>
                        <a:t>Missions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90558">
                <a:tc>
                  <a:txBody>
                    <a:bodyPr/>
                    <a:lstStyle/>
                    <a:p>
                      <a:pPr algn="ctr" fontAlgn="ctr"/>
                      <a:r>
                        <a:rPr lang="fr-FR" sz="1400" b="0" i="0" u="none" strike="noStrike">
                          <a:solidFill>
                            <a:srgbClr val="000000"/>
                          </a:solidFill>
                          <a:effectLst/>
                          <a:latin typeface="Calibri"/>
                        </a:rPr>
                        <a:t>CPN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400" b="0" i="0" u="none" strike="noStrike">
                          <a:solidFill>
                            <a:srgbClr val="000000"/>
                          </a:solidFill>
                          <a:effectLst/>
                          <a:latin typeface="Calibri"/>
                        </a:rPr>
                        <a:t>CPR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400" b="0" i="0" u="none" strike="noStrike">
                          <a:solidFill>
                            <a:srgbClr val="000000"/>
                          </a:solidFill>
                          <a:effectLst/>
                          <a:latin typeface="Calibri"/>
                        </a:rPr>
                        <a:t>CPL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0001"/>
                  </a:ext>
                </a:extLst>
              </a:tr>
              <a:tr h="581117">
                <a:tc>
                  <a:txBody>
                    <a:bodyPr/>
                    <a:lstStyle/>
                    <a:p>
                      <a:pPr algn="l" fontAlgn="ctr"/>
                      <a:r>
                        <a:rPr lang="fr-FR" sz="1400" b="0" i="0" u="none" strike="noStrike">
                          <a:solidFill>
                            <a:srgbClr val="000000"/>
                          </a:solidFill>
                          <a:effectLst/>
                          <a:latin typeface="Calibri"/>
                        </a:rPr>
                        <a:t>- veiller au respect des dispositions du présent accord au niveau national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veiller au respect des dispositions du présent accord au niveau régional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veiller au respect des dispositions du présent accord au niveau local</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81117">
                <a:tc>
                  <a:txBody>
                    <a:bodyPr/>
                    <a:lstStyle/>
                    <a:p>
                      <a:pPr algn="l" fontAlgn="ctr"/>
                      <a:r>
                        <a:rPr lang="fr-FR" sz="1400" b="0" i="0" u="none" strike="noStrike">
                          <a:solidFill>
                            <a:srgbClr val="000000"/>
                          </a:solidFill>
                          <a:effectLst/>
                          <a:latin typeface="Calibri"/>
                        </a:rPr>
                        <a:t>- suivre la montée en charge des contrats conclus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suivre la montée en charge des contrats conclus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suivre la montée en charge des contrats conclus</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81117">
                <a:tc>
                  <a:txBody>
                    <a:bodyPr/>
                    <a:lstStyle/>
                    <a:p>
                      <a:pPr algn="l" fontAlgn="ctr"/>
                      <a:r>
                        <a:rPr lang="fr-FR" sz="1400" b="0" i="0" u="none" strike="noStrike">
                          <a:solidFill>
                            <a:srgbClr val="000000"/>
                          </a:solidFill>
                          <a:effectLst/>
                          <a:latin typeface="Calibri"/>
                        </a:rPr>
                        <a:t>- émettre un avis sur les outils d'accompagnement des CPTS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dirty="0">
                          <a:solidFill>
                            <a:srgbClr val="000000"/>
                          </a:solidFill>
                          <a:effectLst/>
                          <a:latin typeface="Calibri"/>
                        </a:rPr>
                        <a:t>- émettre un avis en cas de difficultés de mise en œuvre des contrats conclus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émettre un avis en cas de difficultés de mise en œuvre des contrats conclus </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162235">
                <a:tc>
                  <a:txBody>
                    <a:bodyPr/>
                    <a:lstStyle/>
                    <a:p>
                      <a:pPr algn="l" fontAlgn="ctr"/>
                      <a:r>
                        <a:rPr lang="fr-FR" sz="1400" b="0" i="0" u="none" strike="noStrike">
                          <a:solidFill>
                            <a:srgbClr val="000000"/>
                          </a:solidFill>
                          <a:effectLst/>
                          <a:latin typeface="Calibri"/>
                        </a:rPr>
                        <a:t>- valider les modalités de mise en place de l'évaluation défini à l'article 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suivre l'impact des missions mises en œuvre par les CPTS de la région sur l'offre de soins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émettre des avis en cas de saisine de la CPL (si saisine en cas de refus de contractualisation d'une CPTS / si saisine en cas de procédure de résiliation du contrat)</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581117">
                <a:tc>
                  <a:txBody>
                    <a:bodyPr/>
                    <a:lstStyle/>
                    <a:p>
                      <a:pPr algn="l" fontAlgn="ctr"/>
                      <a:r>
                        <a:rPr lang="fr-FR" sz="1400" b="0" i="0" u="none" strike="noStrike">
                          <a:solidFill>
                            <a:srgbClr val="000000"/>
                          </a:solidFill>
                          <a:effectLst/>
                          <a:latin typeface="Calibri"/>
                        </a:rPr>
                        <a:t>- préparer les éventuels avenants et annexes à l'accord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fr-FR" sz="1400" b="0" i="0" u="none" strike="noStrike">
                          <a:solidFill>
                            <a:srgbClr val="000000"/>
                          </a:solidFill>
                          <a:effectLst/>
                          <a:latin typeface="Calibri"/>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pattFill prst="ltUpDiag">
                      <a:fgClr>
                        <a:srgbClr val="000000"/>
                      </a:fgClr>
                      <a:bgClr>
                        <a:srgbClr val="FFFFFF"/>
                      </a:bgClr>
                    </a:pattFill>
                  </a:tcPr>
                </a:tc>
                <a:tc>
                  <a:txBody>
                    <a:bodyPr/>
                    <a:lstStyle/>
                    <a:p>
                      <a:pPr algn="l" fontAlgn="ctr"/>
                      <a:r>
                        <a:rPr lang="fr-FR" sz="1400" b="0" i="0" u="none" strike="noStrike">
                          <a:solidFill>
                            <a:srgbClr val="000000"/>
                          </a:solidFill>
                          <a:effectLst/>
                          <a:latin typeface="Calibri"/>
                        </a:rPr>
                        <a:t>- suivre l'impact des missions mises en œuvre par les CPTS du département sur l'offre de soins</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886204">
                <a:tc>
                  <a:txBody>
                    <a:bodyPr/>
                    <a:lstStyle/>
                    <a:p>
                      <a:pPr algn="l" fontAlgn="ctr"/>
                      <a:r>
                        <a:rPr lang="fr-FR" sz="1400" b="0" i="0" u="none" strike="noStrike">
                          <a:solidFill>
                            <a:srgbClr val="000000"/>
                          </a:solidFill>
                          <a:effectLst/>
                          <a:latin typeface="Calibri"/>
                        </a:rPr>
                        <a:t>- émettre un avis en cas de difficultés rencontrées dans la désignation des membres d'une CPR ou d'une CPL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fr-FR" sz="1400" b="0" i="0" u="none" strike="noStrike">
                          <a:solidFill>
                            <a:srgbClr val="000000"/>
                          </a:solidFill>
                          <a:effectLst/>
                          <a:latin typeface="Calibri"/>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a:txBody>
                    <a:bodyPr/>
                    <a:lstStyle/>
                    <a:p>
                      <a:pPr algn="l" fontAlgn="ctr"/>
                      <a:r>
                        <a:rPr lang="fr-F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25551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Composition des instances : exemple au 10/09/2019</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56</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335312877"/>
              </p:ext>
            </p:extLst>
          </p:nvPr>
        </p:nvGraphicFramePr>
        <p:xfrm>
          <a:off x="152400" y="620688"/>
          <a:ext cx="8839200" cy="5904656"/>
        </p:xfrm>
        <a:graphic>
          <a:graphicData uri="http://schemas.openxmlformats.org/drawingml/2006/table">
            <a:tbl>
              <a:tblPr/>
              <a:tblGrid>
                <a:gridCol w="2691433">
                  <a:extLst>
                    <a:ext uri="{9D8B030D-6E8A-4147-A177-3AD203B41FA5}">
                      <a16:colId xmlns:a16="http://schemas.microsoft.com/office/drawing/2014/main" val="20000"/>
                    </a:ext>
                  </a:extLst>
                </a:gridCol>
                <a:gridCol w="3113557">
                  <a:extLst>
                    <a:ext uri="{9D8B030D-6E8A-4147-A177-3AD203B41FA5}">
                      <a16:colId xmlns:a16="http://schemas.microsoft.com/office/drawing/2014/main" val="20001"/>
                    </a:ext>
                  </a:extLst>
                </a:gridCol>
                <a:gridCol w="3034210">
                  <a:extLst>
                    <a:ext uri="{9D8B030D-6E8A-4147-A177-3AD203B41FA5}">
                      <a16:colId xmlns:a16="http://schemas.microsoft.com/office/drawing/2014/main" val="20002"/>
                    </a:ext>
                  </a:extLst>
                </a:gridCol>
              </a:tblGrid>
              <a:tr h="349297">
                <a:tc gridSpan="3">
                  <a:txBody>
                    <a:bodyPr/>
                    <a:lstStyle/>
                    <a:p>
                      <a:pPr algn="ctr" fontAlgn="ctr"/>
                      <a:r>
                        <a:rPr lang="fr-FR" sz="1400" b="1" i="0" u="none" strike="noStrike" dirty="0">
                          <a:solidFill>
                            <a:srgbClr val="FFFFFF"/>
                          </a:solidFill>
                          <a:effectLst/>
                          <a:latin typeface="Calibri"/>
                        </a:rPr>
                        <a:t>Section professionnelle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9505">
                <a:tc>
                  <a:txBody>
                    <a:bodyPr/>
                    <a:lstStyle/>
                    <a:p>
                      <a:pPr algn="ctr" fontAlgn="ctr"/>
                      <a:r>
                        <a:rPr lang="fr-FR" sz="1200" b="0" i="0" u="none" strike="noStrike" dirty="0">
                          <a:solidFill>
                            <a:srgbClr val="000000"/>
                          </a:solidFill>
                          <a:effectLst/>
                          <a:latin typeface="Calibri"/>
                        </a:rPr>
                        <a:t>CPN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200" b="0" i="0" u="none" strike="noStrike">
                          <a:solidFill>
                            <a:srgbClr val="000000"/>
                          </a:solidFill>
                          <a:effectLst/>
                          <a:latin typeface="Calibri"/>
                        </a:rPr>
                        <a:t>CPR</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200" b="0" i="0" u="none" strike="noStrike">
                          <a:solidFill>
                            <a:srgbClr val="000000"/>
                          </a:solidFill>
                          <a:effectLst/>
                          <a:latin typeface="Calibri"/>
                        </a:rPr>
                        <a:t>CPL</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0001"/>
                  </a:ext>
                </a:extLst>
              </a:tr>
              <a:tr h="4920875">
                <a:tc gridSpan="3">
                  <a:txBody>
                    <a:bodyPr/>
                    <a:lstStyle/>
                    <a:p>
                      <a:pPr algn="ctr" fontAlgn="ctr"/>
                      <a:r>
                        <a:rPr lang="fr-FR" sz="1200" b="0" i="0" u="none" strike="noStrike" dirty="0">
                          <a:solidFill>
                            <a:srgbClr val="000000"/>
                          </a:solidFill>
                          <a:effectLst/>
                          <a:latin typeface="Calibri"/>
                        </a:rPr>
                        <a:t>30 sièges pour chacune</a:t>
                      </a:r>
                      <a:r>
                        <a:rPr lang="fr-FR" sz="1200" b="0" i="0" u="none" strike="noStrike" baseline="0" dirty="0">
                          <a:solidFill>
                            <a:srgbClr val="000000"/>
                          </a:solidFill>
                          <a:effectLst/>
                          <a:latin typeface="Calibri"/>
                        </a:rPr>
                        <a:t> des</a:t>
                      </a:r>
                      <a:r>
                        <a:rPr lang="fr-FR" sz="1200" b="0" i="0" u="none" strike="noStrike" dirty="0">
                          <a:solidFill>
                            <a:srgbClr val="000000"/>
                          </a:solidFill>
                          <a:effectLst/>
                          <a:latin typeface="Calibri"/>
                        </a:rPr>
                        <a:t> organisations syndicales représentatives des PS signataires  de</a:t>
                      </a:r>
                      <a:r>
                        <a:rPr lang="fr-FR" sz="1200" b="0" i="0" u="none" strike="noStrike" baseline="0" dirty="0">
                          <a:solidFill>
                            <a:srgbClr val="000000"/>
                          </a:solidFill>
                          <a:effectLst/>
                          <a:latin typeface="Calibri"/>
                        </a:rPr>
                        <a:t> l’ACI et 3 sièges pour les centres de santé : </a:t>
                      </a: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p>
                      <a:pPr algn="ctr" fontAlgn="ctr"/>
                      <a:endParaRPr lang="fr-FR" sz="12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324979">
                <a:tc gridSpan="3">
                  <a:txBody>
                    <a:bodyPr/>
                    <a:lstStyle/>
                    <a:p>
                      <a:pPr algn="ctr" fontAlgn="ctr"/>
                      <a:endParaRPr lang="fr-FR" sz="12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866" y="1700808"/>
            <a:ext cx="403351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801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Composition des instances : exemple au 10/09/2019</a:t>
            </a: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57</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825667989"/>
              </p:ext>
            </p:extLst>
          </p:nvPr>
        </p:nvGraphicFramePr>
        <p:xfrm>
          <a:off x="179512" y="2204864"/>
          <a:ext cx="8839200" cy="3851224"/>
        </p:xfrm>
        <a:graphic>
          <a:graphicData uri="http://schemas.openxmlformats.org/drawingml/2006/table">
            <a:tbl>
              <a:tblPr/>
              <a:tblGrid>
                <a:gridCol w="2691433">
                  <a:extLst>
                    <a:ext uri="{9D8B030D-6E8A-4147-A177-3AD203B41FA5}">
                      <a16:colId xmlns:a16="http://schemas.microsoft.com/office/drawing/2014/main" val="20000"/>
                    </a:ext>
                  </a:extLst>
                </a:gridCol>
                <a:gridCol w="3113557">
                  <a:extLst>
                    <a:ext uri="{9D8B030D-6E8A-4147-A177-3AD203B41FA5}">
                      <a16:colId xmlns:a16="http://schemas.microsoft.com/office/drawing/2014/main" val="20001"/>
                    </a:ext>
                  </a:extLst>
                </a:gridCol>
                <a:gridCol w="3034210">
                  <a:extLst>
                    <a:ext uri="{9D8B030D-6E8A-4147-A177-3AD203B41FA5}">
                      <a16:colId xmlns:a16="http://schemas.microsoft.com/office/drawing/2014/main" val="20002"/>
                    </a:ext>
                  </a:extLst>
                </a:gridCol>
              </a:tblGrid>
              <a:tr h="224313">
                <a:tc>
                  <a:txBody>
                    <a:bodyPr/>
                    <a:lstStyle/>
                    <a:p>
                      <a:pPr algn="l" fontAlgn="ctr"/>
                      <a:endParaRPr lang="fr-FR" sz="1200" b="0"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4313">
                <a:tc gridSpan="3">
                  <a:txBody>
                    <a:bodyPr/>
                    <a:lstStyle/>
                    <a:p>
                      <a:pPr algn="ctr" fontAlgn="ctr"/>
                      <a:r>
                        <a:rPr lang="fr-FR" sz="1400" b="1" i="0" u="none" strike="noStrike" dirty="0">
                          <a:solidFill>
                            <a:srgbClr val="FFFFFF"/>
                          </a:solidFill>
                          <a:effectLst/>
                          <a:latin typeface="Calibri"/>
                        </a:rPr>
                        <a:t>Section "consultative"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13632">
                <a:tc>
                  <a:txBody>
                    <a:bodyPr/>
                    <a:lstStyle/>
                    <a:p>
                      <a:pPr algn="ctr" fontAlgn="ctr"/>
                      <a:r>
                        <a:rPr lang="fr-FR" sz="1200" b="0" i="0" u="none" strike="noStrike" dirty="0">
                          <a:solidFill>
                            <a:srgbClr val="000000"/>
                          </a:solidFill>
                          <a:effectLst/>
                          <a:latin typeface="Calibri"/>
                        </a:rPr>
                        <a:t>CPN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200" b="0" i="0" u="none" strike="noStrike">
                          <a:solidFill>
                            <a:srgbClr val="000000"/>
                          </a:solidFill>
                          <a:effectLst/>
                          <a:latin typeface="Calibri"/>
                        </a:rPr>
                        <a:t>CPR</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200" b="0" i="0" u="none" strike="noStrike">
                          <a:solidFill>
                            <a:srgbClr val="000000"/>
                          </a:solidFill>
                          <a:effectLst/>
                          <a:latin typeface="Calibri"/>
                        </a:rPr>
                        <a:t>CPL</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0002"/>
                  </a:ext>
                </a:extLst>
              </a:tr>
              <a:tr h="213632">
                <a:tc>
                  <a:txBody>
                    <a:bodyPr/>
                    <a:lstStyle/>
                    <a:p>
                      <a:pPr algn="l" fontAlgn="ctr"/>
                      <a:r>
                        <a:rPr lang="fr-FR" sz="1200" b="0" i="0" u="none" strike="noStrike" dirty="0">
                          <a:solidFill>
                            <a:srgbClr val="000000"/>
                          </a:solidFill>
                          <a:effectLst/>
                          <a:latin typeface="Calibri"/>
                        </a:rPr>
                        <a:t>1 représentant de l'UNOCAM (si signature)*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pattFill prst="ltUpDiag">
                      <a:fgClr>
                        <a:srgbClr val="000000"/>
                      </a:fgClr>
                      <a:bgClr>
                        <a:srgbClr val="FFFFFF"/>
                      </a:bgClr>
                    </a:pattFill>
                  </a:tcPr>
                </a:tc>
                <a:tc>
                  <a:txBody>
                    <a:bodyPr/>
                    <a:lstStyle/>
                    <a:p>
                      <a:pPr algn="l" fontAlgn="ctr"/>
                      <a:r>
                        <a:rPr lang="fr-FR" sz="1200" b="0" i="0" u="none" strike="noStrike">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000000"/>
                      </a:fgClr>
                      <a:bgClr>
                        <a:srgbClr val="FFFFFF"/>
                      </a:bgClr>
                    </a:pattFill>
                  </a:tcPr>
                </a:tc>
                <a:extLst>
                  <a:ext uri="{0D108BD9-81ED-4DB2-BD59-A6C34878D82A}">
                    <a16:rowId xmlns:a16="http://schemas.microsoft.com/office/drawing/2014/main" val="10003"/>
                  </a:ext>
                </a:extLst>
              </a:tr>
              <a:tr h="213632">
                <a:tc>
                  <a:txBody>
                    <a:bodyPr/>
                    <a:lstStyle/>
                    <a:p>
                      <a:pPr algn="l" fontAlgn="ctr"/>
                      <a:r>
                        <a:rPr lang="fr-FR" sz="1200" b="0" i="0" u="none" strike="noStrike" dirty="0">
                          <a:solidFill>
                            <a:srgbClr val="000000"/>
                          </a:solidFill>
                          <a:effectLst/>
                          <a:latin typeface="Calibri"/>
                        </a:rPr>
                        <a:t>1 personne qualifiée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dirty="0">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pattFill prst="ltUpDiag">
                      <a:fgClr>
                        <a:srgbClr val="000000"/>
                      </a:fgClr>
                      <a:bgClr>
                        <a:srgbClr val="FFFFFF"/>
                      </a:bgClr>
                    </a:pattFill>
                  </a:tcPr>
                </a:tc>
                <a:tc>
                  <a:txBody>
                    <a:bodyPr/>
                    <a:lstStyle/>
                    <a:p>
                      <a:pPr algn="l" fontAlgn="ctr"/>
                      <a:r>
                        <a:rPr lang="fr-FR" sz="1200" b="0" i="0" u="none" strike="noStrike">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000000"/>
                      </a:fgClr>
                      <a:bgClr>
                        <a:srgbClr val="FFFFFF"/>
                      </a:bgClr>
                    </a:pattFill>
                  </a:tcPr>
                </a:tc>
                <a:extLst>
                  <a:ext uri="{0D108BD9-81ED-4DB2-BD59-A6C34878D82A}">
                    <a16:rowId xmlns:a16="http://schemas.microsoft.com/office/drawing/2014/main" val="10004"/>
                  </a:ext>
                </a:extLst>
              </a:tr>
              <a:tr h="427263">
                <a:tc>
                  <a:txBody>
                    <a:bodyPr/>
                    <a:lstStyle/>
                    <a:p>
                      <a:pPr algn="l" fontAlgn="ctr"/>
                      <a:r>
                        <a:rPr lang="fr-FR" sz="1200" b="0" i="0" u="none" strike="noStrike" dirty="0">
                          <a:solidFill>
                            <a:srgbClr val="000000"/>
                          </a:solidFill>
                          <a:effectLst/>
                          <a:latin typeface="Calibri"/>
                        </a:rPr>
                        <a:t>1 représentant de l'Etat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Calibri"/>
                        </a:rPr>
                        <a:t>1 représentant de l'ARS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Calibri"/>
                        </a:rPr>
                        <a:t>1 représentant de la Délégation Départementale de l'ARS</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3632">
                <a:tc>
                  <a:txBody>
                    <a:bodyPr/>
                    <a:lstStyle/>
                    <a:p>
                      <a:pPr algn="l" fontAlgn="ctr"/>
                      <a:r>
                        <a:rPr lang="fr-FR" sz="1200" b="0" i="0" u="none" strike="noStrike">
                          <a:solidFill>
                            <a:srgbClr val="000000"/>
                          </a:solidFill>
                          <a:effectLst/>
                          <a:latin typeface="Calibri"/>
                        </a:rPr>
                        <a:t>1 représentant de la FCPTS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dirty="0">
                          <a:solidFill>
                            <a:srgbClr val="000000"/>
                          </a:solidFill>
                          <a:effectLst/>
                          <a:latin typeface="Calibri"/>
                        </a:rPr>
                        <a:t>1 représentant de la fédération régionale de</a:t>
                      </a:r>
                      <a:r>
                        <a:rPr lang="fr-FR" sz="1200" b="0" i="0" u="none" strike="noStrike" baseline="0" dirty="0">
                          <a:solidFill>
                            <a:srgbClr val="000000"/>
                          </a:solidFill>
                          <a:effectLst/>
                          <a:latin typeface="Calibri"/>
                        </a:rPr>
                        <a:t> la </a:t>
                      </a:r>
                      <a:r>
                        <a:rPr lang="fr-FR" sz="1200" b="0" i="0" u="none" strike="noStrike" dirty="0">
                          <a:solidFill>
                            <a:srgbClr val="000000"/>
                          </a:solidFill>
                          <a:effectLst/>
                          <a:latin typeface="Calibri"/>
                        </a:rPr>
                        <a:t>FCPTS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000000"/>
                      </a:fgClr>
                      <a:bgClr>
                        <a:srgbClr val="FFFFFF"/>
                      </a:bgClr>
                    </a:pattFill>
                  </a:tcPr>
                </a:tc>
                <a:extLst>
                  <a:ext uri="{0D108BD9-81ED-4DB2-BD59-A6C34878D82A}">
                    <a16:rowId xmlns:a16="http://schemas.microsoft.com/office/drawing/2014/main" val="10006"/>
                  </a:ext>
                </a:extLst>
              </a:tr>
              <a:tr h="213632">
                <a:tc>
                  <a:txBody>
                    <a:bodyPr/>
                    <a:lstStyle/>
                    <a:p>
                      <a:pPr algn="l" fontAlgn="ctr"/>
                      <a:r>
                        <a:rPr lang="fr-FR" sz="1200" b="0" i="0" u="none" strike="noStrike">
                          <a:solidFill>
                            <a:srgbClr val="000000"/>
                          </a:solidFill>
                          <a:effectLst/>
                          <a:latin typeface="Calibri"/>
                        </a:rPr>
                        <a:t>1 représentant de la FFMPS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dirty="0">
                          <a:solidFill>
                            <a:srgbClr val="000000"/>
                          </a:solidFill>
                          <a:effectLst/>
                          <a:latin typeface="Calibri"/>
                        </a:rPr>
                        <a:t>1 représentant de la fédération régionale de</a:t>
                      </a:r>
                      <a:r>
                        <a:rPr lang="fr-FR" sz="1200" b="0" i="0" u="none" strike="noStrike" baseline="0" dirty="0">
                          <a:solidFill>
                            <a:srgbClr val="000000"/>
                          </a:solidFill>
                          <a:effectLst/>
                          <a:latin typeface="Calibri"/>
                        </a:rPr>
                        <a:t> la FFMPS</a:t>
                      </a:r>
                      <a:endParaRPr lang="fr-FR" sz="1200" b="0" i="0" u="none" strike="noStrike" dirty="0">
                        <a:solidFill>
                          <a:srgbClr val="000000"/>
                        </a:solidFill>
                        <a:effectLst/>
                        <a:latin typeface="Calibri"/>
                      </a:endParaRP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000000"/>
                      </a:fgClr>
                      <a:bgClr>
                        <a:srgbClr val="FFFFFF"/>
                      </a:bgClr>
                    </a:pattFill>
                  </a:tcPr>
                </a:tc>
                <a:extLst>
                  <a:ext uri="{0D108BD9-81ED-4DB2-BD59-A6C34878D82A}">
                    <a16:rowId xmlns:a16="http://schemas.microsoft.com/office/drawing/2014/main" val="10007"/>
                  </a:ext>
                </a:extLst>
              </a:tr>
              <a:tr h="427263">
                <a:tc>
                  <a:txBody>
                    <a:bodyPr/>
                    <a:lstStyle/>
                    <a:p>
                      <a:pPr algn="l" fontAlgn="ctr"/>
                      <a:r>
                        <a:rPr lang="fr-FR" sz="1200" b="0" i="0" u="none" strike="noStrike">
                          <a:solidFill>
                            <a:srgbClr val="000000"/>
                          </a:solidFill>
                          <a:effectLst/>
                          <a:latin typeface="Calibri"/>
                        </a:rPr>
                        <a:t>1 représentant de l'association de patients France Assos Santé</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dirty="0">
                          <a:solidFill>
                            <a:srgbClr val="000000"/>
                          </a:solidFill>
                          <a:effectLst/>
                          <a:latin typeface="Calibri"/>
                        </a:rPr>
                        <a:t>1 représentant de l'association de patients France </a:t>
                      </a:r>
                      <a:r>
                        <a:rPr lang="fr-FR" sz="1200" b="0" i="0" u="none" strike="noStrike" dirty="0" err="1">
                          <a:solidFill>
                            <a:srgbClr val="000000"/>
                          </a:solidFill>
                          <a:effectLst/>
                          <a:latin typeface="Calibri"/>
                        </a:rPr>
                        <a:t>Assos</a:t>
                      </a:r>
                      <a:r>
                        <a:rPr lang="fr-FR" sz="1200" b="0" i="0" u="none" strike="noStrike" dirty="0">
                          <a:solidFill>
                            <a:srgbClr val="000000"/>
                          </a:solidFill>
                          <a:effectLst/>
                          <a:latin typeface="Calibri"/>
                        </a:rPr>
                        <a:t> Santé</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l" fontAlgn="ctr"/>
                      <a:r>
                        <a:rPr lang="fr-FR" sz="1200" b="0" i="0" u="none" strike="noStrike">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000000"/>
                      </a:fgClr>
                      <a:bgClr>
                        <a:srgbClr val="FFFFFF"/>
                      </a:bgClr>
                    </a:pattFill>
                  </a:tcPr>
                </a:tc>
                <a:extLst>
                  <a:ext uri="{0D108BD9-81ED-4DB2-BD59-A6C34878D82A}">
                    <a16:rowId xmlns:a16="http://schemas.microsoft.com/office/drawing/2014/main" val="10008"/>
                  </a:ext>
                </a:extLst>
              </a:tr>
              <a:tr h="427263">
                <a:tc>
                  <a:txBody>
                    <a:bodyPr/>
                    <a:lstStyle/>
                    <a:p>
                      <a:pPr algn="l" fontAlgn="ctr"/>
                      <a:r>
                        <a:rPr lang="fr-FR" sz="1200" b="0"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pattFill prst="ltUpDiag">
                      <a:fgClr>
                        <a:srgbClr val="000000"/>
                      </a:fgClr>
                      <a:bgClr>
                        <a:srgbClr val="FFFFFF"/>
                      </a:bgClr>
                    </a:pattFill>
                  </a:tcPr>
                </a:tc>
                <a:tc>
                  <a:txBody>
                    <a:bodyPr/>
                    <a:lstStyle/>
                    <a:p>
                      <a:pPr algn="l" fontAlgn="ctr"/>
                      <a:r>
                        <a:rPr lang="fr-FR" sz="1200" b="0" i="0" u="none" strike="noStrike" dirty="0">
                          <a:solidFill>
                            <a:srgbClr val="000000"/>
                          </a:solidFill>
                          <a:effectLst/>
                          <a:latin typeface="Calibri"/>
                        </a:rPr>
                        <a:t>3 représentants de professions différentes désignés par l'ensemble des URPS</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l" fontAlgn="ctr"/>
                      <a:r>
                        <a:rPr lang="fr-FR" sz="1200" b="0" i="0" u="none" strike="noStrike" dirty="0">
                          <a:solidFill>
                            <a:srgbClr val="000000"/>
                          </a:solidFill>
                          <a:effectLst/>
                          <a:latin typeface="Calibri"/>
                        </a:rPr>
                        <a:t> </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pattFill prst="ltUpDiag">
                      <a:fgClr>
                        <a:srgbClr val="000000"/>
                      </a:fgClr>
                      <a:bgClr>
                        <a:srgbClr val="FFFFFF"/>
                      </a:bgClr>
                    </a:pattFill>
                  </a:tcPr>
                </a:tc>
                <a:extLst>
                  <a:ext uri="{0D108BD9-81ED-4DB2-BD59-A6C34878D82A}">
                    <a16:rowId xmlns:a16="http://schemas.microsoft.com/office/drawing/2014/main" val="10009"/>
                  </a:ext>
                </a:extLst>
              </a:tr>
              <a:tr h="198677">
                <a:tc>
                  <a:txBody>
                    <a:bodyPr/>
                    <a:lstStyle/>
                    <a:p>
                      <a:pPr algn="l" fontAlgn="ctr"/>
                      <a:r>
                        <a:rPr lang="fr-FR" sz="1400" b="0"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fr-FR" sz="1400" b="0"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r>
                        <a:rPr lang="fr-FR" sz="1400" b="0" i="0" u="none" strike="noStrike">
                          <a:solidFill>
                            <a:srgbClr val="000000"/>
                          </a:solidFill>
                          <a:effectLst/>
                          <a:latin typeface="Calibri"/>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10010"/>
                  </a:ext>
                </a:extLst>
              </a:tr>
              <a:tr h="224313">
                <a:tc gridSpan="3">
                  <a:txBody>
                    <a:bodyPr/>
                    <a:lstStyle/>
                    <a:p>
                      <a:pPr algn="l" fontAlgn="t"/>
                      <a:r>
                        <a:rPr lang="fr-FR" sz="1100" b="0" i="1" u="none" strike="noStrike" dirty="0">
                          <a:solidFill>
                            <a:srgbClr val="000000"/>
                          </a:solidFill>
                          <a:effectLst/>
                          <a:latin typeface="Calibri"/>
                        </a:rPr>
                        <a:t>Nb : à l'issue de 2 ans de mise en œuvre de l'accord, la liste des membres de la section consultative peut être révisée (sauf pour le représentant de l'Etat)</a:t>
                      </a:r>
                    </a:p>
                    <a:p>
                      <a:pPr algn="l" fontAlgn="t"/>
                      <a:r>
                        <a:rPr lang="fr-FR" sz="1100" b="0" i="1" u="none" strike="noStrike" dirty="0">
                          <a:solidFill>
                            <a:srgbClr val="000000"/>
                          </a:solidFill>
                          <a:effectLst/>
                          <a:latin typeface="Calibri"/>
                        </a:rPr>
                        <a:t>* l’UNOCAM</a:t>
                      </a:r>
                      <a:r>
                        <a:rPr lang="fr-FR" sz="1100" b="0" i="1" u="none" strike="noStrike" baseline="0" dirty="0">
                          <a:solidFill>
                            <a:srgbClr val="000000"/>
                          </a:solidFill>
                          <a:effectLst/>
                          <a:latin typeface="Calibri"/>
                        </a:rPr>
                        <a:t> n’a pas souhaité à ce stade signer l’accord</a:t>
                      </a:r>
                      <a:endParaRPr lang="fr-FR" sz="1100" b="0" i="1" u="none" strike="noStrike" dirty="0">
                        <a:solidFill>
                          <a:srgbClr val="000000"/>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1"/>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209545880"/>
              </p:ext>
            </p:extLst>
          </p:nvPr>
        </p:nvGraphicFramePr>
        <p:xfrm>
          <a:off x="179512" y="1124744"/>
          <a:ext cx="8767192" cy="1024632"/>
        </p:xfrm>
        <a:graphic>
          <a:graphicData uri="http://schemas.openxmlformats.org/drawingml/2006/table">
            <a:tbl>
              <a:tblPr/>
              <a:tblGrid>
                <a:gridCol w="2669507">
                  <a:extLst>
                    <a:ext uri="{9D8B030D-6E8A-4147-A177-3AD203B41FA5}">
                      <a16:colId xmlns:a16="http://schemas.microsoft.com/office/drawing/2014/main" val="20000"/>
                    </a:ext>
                  </a:extLst>
                </a:gridCol>
                <a:gridCol w="3088193">
                  <a:extLst>
                    <a:ext uri="{9D8B030D-6E8A-4147-A177-3AD203B41FA5}">
                      <a16:colId xmlns:a16="http://schemas.microsoft.com/office/drawing/2014/main" val="20001"/>
                    </a:ext>
                  </a:extLst>
                </a:gridCol>
                <a:gridCol w="3009492">
                  <a:extLst>
                    <a:ext uri="{9D8B030D-6E8A-4147-A177-3AD203B41FA5}">
                      <a16:colId xmlns:a16="http://schemas.microsoft.com/office/drawing/2014/main" val="20002"/>
                    </a:ext>
                  </a:extLst>
                </a:gridCol>
              </a:tblGrid>
              <a:tr h="247321">
                <a:tc gridSpan="3">
                  <a:txBody>
                    <a:bodyPr/>
                    <a:lstStyle/>
                    <a:p>
                      <a:pPr algn="ctr" fontAlgn="ctr"/>
                      <a:r>
                        <a:rPr lang="fr-FR" sz="1400" b="1" i="0" u="none" strike="noStrike" dirty="0">
                          <a:solidFill>
                            <a:srgbClr val="FFFFFF"/>
                          </a:solidFill>
                          <a:effectLst/>
                          <a:latin typeface="Calibri"/>
                        </a:rPr>
                        <a:t>Section sociale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19146">
                <a:tc>
                  <a:txBody>
                    <a:bodyPr/>
                    <a:lstStyle/>
                    <a:p>
                      <a:pPr algn="ctr" fontAlgn="ctr"/>
                      <a:r>
                        <a:rPr lang="fr-FR" sz="1200" b="0" i="0" u="none" strike="noStrike" dirty="0">
                          <a:solidFill>
                            <a:srgbClr val="000000"/>
                          </a:solidFill>
                          <a:effectLst/>
                          <a:latin typeface="Calibri"/>
                        </a:rPr>
                        <a:t>CPN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200" b="0" i="0" u="none" strike="noStrike">
                          <a:solidFill>
                            <a:srgbClr val="000000"/>
                          </a:solidFill>
                          <a:effectLst/>
                          <a:latin typeface="Calibri"/>
                        </a:rPr>
                        <a:t>CPR</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tc>
                  <a:txBody>
                    <a:bodyPr/>
                    <a:lstStyle/>
                    <a:p>
                      <a:pPr algn="ctr" fontAlgn="ctr"/>
                      <a:r>
                        <a:rPr lang="fr-FR" sz="1200" b="0" i="0" u="none" strike="noStrike" dirty="0">
                          <a:solidFill>
                            <a:srgbClr val="000000"/>
                          </a:solidFill>
                          <a:effectLst/>
                          <a:latin typeface="Calibri"/>
                        </a:rPr>
                        <a:t>CPL</a:t>
                      </a:r>
                    </a:p>
                  </a:txBody>
                  <a:tcPr marL="9525" marR="9525" marT="9525"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0001"/>
                  </a:ext>
                </a:extLst>
              </a:tr>
              <a:tr h="219146">
                <a:tc gridSpan="3">
                  <a:txBody>
                    <a:bodyPr/>
                    <a:lstStyle/>
                    <a:p>
                      <a:pPr marL="0" marR="0" indent="0" algn="ctr" defTabSz="790679"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Calibri"/>
                        </a:rPr>
                        <a:t>nb de sièges identiques à celui de la section professionnelle , dont : </a:t>
                      </a:r>
                    </a:p>
                    <a:p>
                      <a:pPr marL="0" marR="0" indent="0" algn="ctr" defTabSz="790679"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Calibri"/>
                        </a:rPr>
                        <a:t>- 80% pour le régime général : 27 sièges</a:t>
                      </a:r>
                      <a:br>
                        <a:rPr lang="fr-FR" sz="1200" b="0" i="0" u="none" strike="noStrike" dirty="0">
                          <a:solidFill>
                            <a:srgbClr val="000000"/>
                          </a:solidFill>
                          <a:effectLst/>
                          <a:latin typeface="Calibri"/>
                        </a:rPr>
                      </a:br>
                      <a:r>
                        <a:rPr lang="fr-FR" sz="1200" b="0" i="0" u="none" strike="noStrike" dirty="0">
                          <a:solidFill>
                            <a:srgbClr val="000000"/>
                          </a:solidFill>
                          <a:effectLst/>
                          <a:latin typeface="Calibri"/>
                        </a:rPr>
                        <a:t>- 20% pour le régime agricole : 7 sièges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055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Les communautés professionnelles territoriales de santé</a:t>
            </a:r>
          </a:p>
        </p:txBody>
      </p:sp>
      <p:sp>
        <p:nvSpPr>
          <p:cNvPr id="3" name="Espace réservé du contenu 2"/>
          <p:cNvSpPr>
            <a:spLocks noGrp="1"/>
          </p:cNvSpPr>
          <p:nvPr>
            <p:ph idx="1"/>
          </p:nvPr>
        </p:nvSpPr>
        <p:spPr>
          <a:xfrm>
            <a:off x="251520" y="620688"/>
            <a:ext cx="8712968" cy="5904656"/>
          </a:xfrm>
        </p:spPr>
        <p:txBody>
          <a:bodyPr/>
          <a:lstStyle/>
          <a:p>
            <a:pPr marL="0" indent="0" algn="just">
              <a:buClr>
                <a:schemeClr val="accent5"/>
              </a:buClr>
              <a:buSzPct val="138000"/>
              <a:buNone/>
            </a:pPr>
            <a:r>
              <a:rPr lang="fr-FR" sz="1600" b="0" dirty="0"/>
              <a:t>Les CPTS sont des dispositifs constitués à l’initiative des professionnels de santé d’un territoire pour :</a:t>
            </a:r>
          </a:p>
          <a:p>
            <a:pPr algn="just">
              <a:buClr>
                <a:schemeClr val="accent5"/>
              </a:buClr>
              <a:buSzPct val="138000"/>
            </a:pPr>
            <a:endParaRPr lang="fr-FR" sz="1600" b="0" dirty="0"/>
          </a:p>
          <a:p>
            <a:pPr lvl="1" algn="just">
              <a:buClr>
                <a:schemeClr val="accent5"/>
              </a:buClr>
              <a:buSzPct val="138000"/>
              <a:buFont typeface="Arial" panose="020B0604020202020204" pitchFamily="34" charset="0"/>
              <a:buChar char="•"/>
            </a:pPr>
            <a:r>
              <a:rPr lang="fr-FR" sz="1600" dirty="0">
                <a:ea typeface="+mn-ea"/>
                <a:cs typeface="+mn-cs"/>
              </a:rPr>
              <a:t>assurer une meilleure coordination de leur action ;</a:t>
            </a:r>
          </a:p>
          <a:p>
            <a:pPr lvl="1" algn="just">
              <a:buClr>
                <a:schemeClr val="accent5"/>
              </a:buClr>
              <a:buSzPct val="138000"/>
              <a:buFont typeface="Arial" panose="020B0604020202020204" pitchFamily="34" charset="0"/>
              <a:buChar char="•"/>
            </a:pPr>
            <a:r>
              <a:rPr lang="fr-FR" sz="1600" dirty="0">
                <a:ea typeface="+mn-ea"/>
                <a:cs typeface="+mn-cs"/>
              </a:rPr>
              <a:t>participer à la structuration des parcours de santé</a:t>
            </a:r>
          </a:p>
          <a:p>
            <a:pPr lvl="1" algn="just">
              <a:buClr>
                <a:schemeClr val="accent5"/>
              </a:buClr>
              <a:buSzPct val="138000"/>
              <a:buFont typeface="Arial" panose="020B0604020202020204" pitchFamily="34" charset="0"/>
              <a:buChar char="•"/>
            </a:pPr>
            <a:endParaRPr lang="fr-FR" sz="1600" dirty="0">
              <a:ea typeface="+mn-ea"/>
              <a:cs typeface="+mn-cs"/>
            </a:endParaRPr>
          </a:p>
          <a:p>
            <a:pPr marL="0" indent="0" algn="just">
              <a:buClr>
                <a:schemeClr val="accent5"/>
              </a:buClr>
              <a:buSzPct val="138000"/>
              <a:buNone/>
            </a:pPr>
            <a:r>
              <a:rPr lang="fr-FR" sz="1600" b="0" dirty="0"/>
              <a:t>Elles sont composées de professionnels de santé du premier ou du second recours, d’acteurs médicaux sociaux et sociaux, d’établissements de santé sur un même territoire. </a:t>
            </a:r>
          </a:p>
          <a:p>
            <a:pPr marL="0" indent="0" algn="just">
              <a:buClr>
                <a:schemeClr val="accent5"/>
              </a:buClr>
              <a:buSzPct val="138000"/>
              <a:buNone/>
            </a:pPr>
            <a:r>
              <a:rPr lang="fr-FR" sz="1600" b="0" dirty="0"/>
              <a:t>Ce territoire est défini par les professionnels de santé eux-mêmes dans leur projet de santé. Les textes réglementaires ne précisent pas les missions ni le fonctionnement des CPTS : une structure souple de coordination à la main des professionnels d’un territoire. </a:t>
            </a:r>
          </a:p>
          <a:p>
            <a:pPr algn="just">
              <a:buClr>
                <a:schemeClr val="accent5"/>
              </a:buClr>
              <a:buSzPct val="138000"/>
            </a:pPr>
            <a:endParaRPr lang="fr-FR" sz="1600" dirty="0"/>
          </a:p>
          <a:p>
            <a:pPr marL="0" indent="0" algn="just">
              <a:buClr>
                <a:schemeClr val="accent5"/>
              </a:buClr>
              <a:buSzPct val="138000"/>
              <a:buNone/>
            </a:pPr>
            <a:r>
              <a:rPr lang="fr-FR" sz="1600" dirty="0"/>
              <a:t>En d’autres termes, la CPTS : </a:t>
            </a:r>
          </a:p>
          <a:p>
            <a:pPr algn="just">
              <a:buClr>
                <a:schemeClr val="accent2"/>
              </a:buClr>
              <a:buSzPct val="138000"/>
              <a:buFontTx/>
              <a:buChar char="-"/>
            </a:pPr>
            <a:r>
              <a:rPr lang="fr-FR" sz="1600" b="0" dirty="0"/>
              <a:t>permet une </a:t>
            </a:r>
            <a:r>
              <a:rPr lang="fr-FR" sz="1600" dirty="0"/>
              <a:t>coordination territoriale autour de l’organisation des soins et des parcours de patients</a:t>
            </a:r>
            <a:r>
              <a:rPr lang="fr-FR" sz="1600" b="0" dirty="0"/>
              <a:t>, mais n’a pas pour objet la coordination clinique (autour du patient), à la différence des MSP, CDS ou ESP…</a:t>
            </a:r>
          </a:p>
          <a:p>
            <a:pPr algn="just">
              <a:buClr>
                <a:schemeClr val="accent2"/>
              </a:buClr>
              <a:buSzPct val="138000"/>
              <a:buFontTx/>
              <a:buChar char="-"/>
            </a:pPr>
            <a:r>
              <a:rPr lang="fr-FR" sz="1600" dirty="0"/>
              <a:t>constitue un mode d’exercice coordonné plus souple </a:t>
            </a:r>
            <a:r>
              <a:rPr lang="fr-FR" sz="1600" b="0" dirty="0"/>
              <a:t>(et sans contrainte de regroupement physique d’exercice), les organisations  de coordination au niveau des patientèles comme les MSP / CDS ne correspondant pas  aux attentes de tous les professionnels</a:t>
            </a:r>
          </a:p>
          <a:p>
            <a:pPr algn="just">
              <a:buClr>
                <a:schemeClr val="accent2"/>
              </a:buClr>
              <a:buSzPct val="138000"/>
              <a:buFontTx/>
              <a:buChar char="-"/>
            </a:pPr>
            <a:r>
              <a:rPr lang="fr-FR" sz="1600" b="0" dirty="0"/>
              <a:t>Les acteurs de santé prennent donc la responsabilité de s’organiser eux-mêmes afin de proposer une offre de soins adaptée aux besoins de la population de leur territoire.</a:t>
            </a:r>
          </a:p>
          <a:p>
            <a:pPr algn="just">
              <a:buClr>
                <a:schemeClr val="accent2"/>
              </a:buClr>
              <a:buSzPct val="138000"/>
              <a:buFontTx/>
              <a:buChar char="-"/>
            </a:pPr>
            <a:endParaRPr lang="fr-FR" sz="1600" b="0" dirty="0"/>
          </a:p>
          <a:p>
            <a:pPr marL="521496" lvl="1" indent="0" algn="just">
              <a:buNone/>
            </a:pPr>
            <a:endParaRPr lang="fr-FR" sz="1600" dirty="0">
              <a:latin typeface="+mj-lt"/>
              <a:cs typeface="Carlito"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6</a:t>
            </a:fld>
            <a:endParaRPr lang="fr-FR"/>
          </a:p>
        </p:txBody>
      </p:sp>
    </p:spTree>
    <p:extLst>
      <p:ext uri="{BB962C8B-B14F-4D97-AF65-F5344CB8AC3E}">
        <p14:creationId xmlns:p14="http://schemas.microsoft.com/office/powerpoint/2010/main" val="4723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Les communautés professionnelles territoriales de santé</a:t>
            </a:r>
          </a:p>
        </p:txBody>
      </p:sp>
      <p:sp>
        <p:nvSpPr>
          <p:cNvPr id="3" name="Espace réservé du contenu 2"/>
          <p:cNvSpPr>
            <a:spLocks noGrp="1"/>
          </p:cNvSpPr>
          <p:nvPr>
            <p:ph idx="1"/>
          </p:nvPr>
        </p:nvSpPr>
        <p:spPr>
          <a:xfrm>
            <a:off x="251520" y="5085184"/>
            <a:ext cx="8712968" cy="1800200"/>
          </a:xfrm>
        </p:spPr>
        <p:txBody>
          <a:bodyPr/>
          <a:lstStyle/>
          <a:p>
            <a:pPr marL="0" indent="0" algn="just">
              <a:buClr>
                <a:schemeClr val="accent5"/>
              </a:buClr>
              <a:buSzPct val="138000"/>
              <a:buNone/>
            </a:pPr>
            <a:r>
              <a:rPr lang="fr-FR" sz="1600" dirty="0">
                <a:sym typeface="Wingdings" panose="05000000000000000000" pitchFamily="2" charset="2"/>
              </a:rPr>
              <a:t>Septembre 2019 : 400 projets de CPTS </a:t>
            </a:r>
            <a:r>
              <a:rPr lang="fr-FR" sz="1600" b="0" dirty="0">
                <a:sym typeface="Wingdings" panose="05000000000000000000" pitchFamily="2" charset="2"/>
              </a:rPr>
              <a:t>recensés à des degrés de maturité divers, couvrant des domaines d’intervention variés selon les ambitions des équipes et le type de territoire. </a:t>
            </a:r>
          </a:p>
          <a:p>
            <a:pPr marL="0" indent="0" algn="just">
              <a:buClr>
                <a:schemeClr val="accent5"/>
              </a:buClr>
              <a:buSzPct val="138000"/>
              <a:buNone/>
            </a:pPr>
            <a:endParaRPr lang="fr-FR" sz="1000" b="0" dirty="0">
              <a:sym typeface="Wingdings" panose="05000000000000000000" pitchFamily="2" charset="2"/>
            </a:endParaRPr>
          </a:p>
          <a:p>
            <a:pPr marL="0" indent="0" algn="just">
              <a:buClr>
                <a:schemeClr val="accent5"/>
              </a:buClr>
              <a:buSzPct val="138000"/>
              <a:buNone/>
            </a:pPr>
            <a:r>
              <a:rPr lang="fr-FR" sz="1600" b="0" dirty="0"/>
              <a:t>Une </a:t>
            </a:r>
            <a:r>
              <a:rPr lang="fr-FR" sz="1600" dirty="0"/>
              <a:t>dynamique de création relativement forte </a:t>
            </a:r>
            <a:r>
              <a:rPr lang="fr-FR" sz="1600" b="0" dirty="0"/>
              <a:t>et que l’ouverture des négociations conventionnelles semble avoir accélérée. </a:t>
            </a:r>
          </a:p>
          <a:p>
            <a:pPr algn="just"/>
            <a:endParaRPr lang="fr-FR" sz="1800" dirty="0">
              <a:latin typeface="+mj-lt"/>
              <a:cs typeface="Carlito" panose="020F0502020204030204" pitchFamily="34" charset="0"/>
              <a:sym typeface="Wingdings" panose="05000000000000000000" pitchFamily="2" charset="2"/>
            </a:endParaRPr>
          </a:p>
          <a:p>
            <a:endParaRPr lang="fr-FR" sz="1800" dirty="0">
              <a:latin typeface="+mj-lt"/>
            </a:endParaRPr>
          </a:p>
          <a:p>
            <a:pPr marL="521496" lvl="1" indent="0" algn="just">
              <a:buNone/>
            </a:pPr>
            <a:endParaRPr lang="fr-FR" dirty="0">
              <a:latin typeface="+mj-lt"/>
              <a:cs typeface="Carlito"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C3836CD6-8EF6-433F-91A2-C23AF0A81EF0}" type="slidenum">
              <a:rPr lang="fr-FR" smtClean="0"/>
              <a:pPr>
                <a:defRPr/>
              </a:pPr>
              <a:t>7</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068" y="798514"/>
            <a:ext cx="6087268" cy="423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77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territoire des CPTS</a:t>
            </a:r>
          </a:p>
        </p:txBody>
      </p:sp>
      <p:sp>
        <p:nvSpPr>
          <p:cNvPr id="3" name="Espace réservé du contenu 2"/>
          <p:cNvSpPr>
            <a:spLocks noGrp="1"/>
          </p:cNvSpPr>
          <p:nvPr>
            <p:ph idx="1"/>
          </p:nvPr>
        </p:nvSpPr>
        <p:spPr>
          <a:xfrm>
            <a:off x="251520" y="692696"/>
            <a:ext cx="8712968" cy="5472608"/>
          </a:xfrm>
        </p:spPr>
        <p:txBody>
          <a:bodyPr>
            <a:normAutofit/>
          </a:bodyPr>
          <a:lstStyle/>
          <a:p>
            <a:pPr>
              <a:buFont typeface="Wingdings" panose="05000000000000000000" pitchFamily="2" charset="2"/>
              <a:buChar char="ü"/>
            </a:pPr>
            <a:r>
              <a:rPr lang="fr-FR" sz="2000" b="0" dirty="0">
                <a:latin typeface="+mj-lt"/>
                <a:ea typeface="+mj-ea"/>
                <a:cs typeface="+mj-cs"/>
              </a:rPr>
              <a:t>Territoire pertinent d’une CPTS :</a:t>
            </a:r>
          </a:p>
          <a:p>
            <a:pPr marL="0" indent="0">
              <a:buNone/>
            </a:pPr>
            <a:endParaRPr lang="fr-FR" sz="2000" b="0" dirty="0">
              <a:latin typeface="+mj-lt"/>
              <a:ea typeface="+mj-ea"/>
              <a:cs typeface="+mj-cs"/>
            </a:endParaRPr>
          </a:p>
          <a:p>
            <a:pPr lvl="2">
              <a:buFont typeface="Wingdings" panose="05000000000000000000" pitchFamily="2" charset="2"/>
              <a:buChar char="Ø"/>
            </a:pPr>
            <a:r>
              <a:rPr lang="fr-FR" sz="2000" dirty="0">
                <a:latin typeface="+mj-lt"/>
                <a:ea typeface="+mj-ea"/>
                <a:cs typeface="+mj-cs"/>
              </a:rPr>
              <a:t> « territoire vécu » </a:t>
            </a:r>
          </a:p>
          <a:p>
            <a:pPr lvl="2">
              <a:buFont typeface="Wingdings" panose="05000000000000000000" pitchFamily="2" charset="2"/>
              <a:buChar char="Ø"/>
            </a:pPr>
            <a:r>
              <a:rPr lang="fr-FR" sz="2000" dirty="0">
                <a:latin typeface="+mj-lt"/>
                <a:ea typeface="+mj-ea"/>
                <a:cs typeface="+mj-cs"/>
              </a:rPr>
              <a:t> ayant du sens pour les PS et les patients</a:t>
            </a:r>
          </a:p>
          <a:p>
            <a:pPr lvl="2">
              <a:buFont typeface="Wingdings" panose="05000000000000000000" pitchFamily="2" charset="2"/>
              <a:buChar char="Ø"/>
            </a:pPr>
            <a:r>
              <a:rPr lang="fr-FR" sz="2000" dirty="0">
                <a:latin typeface="+mj-lt"/>
                <a:ea typeface="+mj-ea"/>
                <a:cs typeface="+mj-cs"/>
              </a:rPr>
              <a:t> des personnes investies ayant envie de travailler ensemble </a:t>
            </a:r>
          </a:p>
          <a:p>
            <a:pPr lvl="2">
              <a:buFont typeface="Wingdings" panose="05000000000000000000" pitchFamily="2" charset="2"/>
              <a:buChar char="Ø"/>
            </a:pPr>
            <a:r>
              <a:rPr lang="fr-FR" sz="2000" dirty="0">
                <a:latin typeface="+mj-lt"/>
                <a:ea typeface="+mj-ea"/>
                <a:cs typeface="+mj-cs"/>
              </a:rPr>
              <a:t> en cohérence avec les parcours effectifs des patients</a:t>
            </a:r>
          </a:p>
          <a:p>
            <a:pPr>
              <a:buFont typeface="Wingdings" panose="05000000000000000000" pitchFamily="2" charset="2"/>
              <a:buChar char="Ø"/>
            </a:pPr>
            <a:endParaRPr lang="fr-FR" sz="2300" dirty="0">
              <a:latin typeface="+mj-lt"/>
              <a:ea typeface="+mj-ea"/>
              <a:cs typeface="+mj-cs"/>
            </a:endParaRPr>
          </a:p>
          <a:p>
            <a:pPr marL="457200" lvl="2" indent="-457200"/>
            <a:r>
              <a:rPr lang="fr-FR" sz="2000" dirty="0">
                <a:latin typeface="+mj-lt"/>
                <a:ea typeface="+mj-ea"/>
                <a:cs typeface="+mj-cs"/>
              </a:rPr>
              <a:t>Les cartographies élaborées par les ARS/AM constituent un outil de référence à </a:t>
            </a:r>
            <a:r>
              <a:rPr lang="fr-FR" sz="2000" b="1" dirty="0">
                <a:latin typeface="+mj-lt"/>
                <a:ea typeface="+mj-ea"/>
                <a:cs typeface="+mj-cs"/>
              </a:rPr>
              <a:t>valeur uniquement indicative.</a:t>
            </a:r>
          </a:p>
          <a:p>
            <a:pPr marL="457200" lvl="2" indent="-457200"/>
            <a:endParaRPr lang="fr-FR" sz="2000" b="1" dirty="0">
              <a:latin typeface="+mj-lt"/>
              <a:ea typeface="+mj-ea"/>
              <a:cs typeface="+mj-cs"/>
            </a:endParaRPr>
          </a:p>
          <a:p>
            <a:pPr marL="457200" lvl="2" indent="-457200">
              <a:buFont typeface="Wingdings" panose="05000000000000000000" pitchFamily="2" charset="2"/>
              <a:buChar char="ü"/>
            </a:pPr>
            <a:r>
              <a:rPr lang="fr-FR" sz="2000" dirty="0">
                <a:latin typeface="+mj-lt"/>
                <a:ea typeface="+mj-ea"/>
                <a:cs typeface="+mj-cs"/>
              </a:rPr>
              <a:t>Articulation à avoir avec les contrats locaux de santé</a:t>
            </a:r>
          </a:p>
          <a:p>
            <a:pPr marL="457200" lvl="2" indent="-457200">
              <a:buFont typeface="Wingdings" panose="05000000000000000000" pitchFamily="2" charset="2"/>
              <a:buChar char="ü"/>
            </a:pPr>
            <a:r>
              <a:rPr lang="fr-FR" sz="2000" dirty="0">
                <a:latin typeface="+mj-lt"/>
                <a:ea typeface="+mj-ea"/>
                <a:cs typeface="+mj-cs"/>
              </a:rPr>
              <a:t>1 territoire = 1 CPTS  (2 CPTS sur un même territoire = pas lisible pour les patients)</a:t>
            </a:r>
          </a:p>
          <a:p>
            <a:pPr marL="457200" lvl="2" indent="-457200">
              <a:buFont typeface="Wingdings" panose="05000000000000000000" pitchFamily="2" charset="2"/>
              <a:buChar char="ü"/>
            </a:pPr>
            <a:r>
              <a:rPr lang="fr-FR" sz="2000" dirty="0">
                <a:latin typeface="+mj-lt"/>
                <a:ea typeface="+mj-ea"/>
                <a:cs typeface="+mj-cs"/>
              </a:rPr>
              <a:t>N’implique pas un regroupement géographique des professionnels</a:t>
            </a:r>
          </a:p>
          <a:p>
            <a:pPr marL="457200" lvl="2" indent="-457200">
              <a:buFont typeface="Wingdings" panose="05000000000000000000" pitchFamily="2" charset="2"/>
              <a:buChar char="ü"/>
            </a:pPr>
            <a:r>
              <a:rPr lang="fr-FR" sz="2000" dirty="0">
                <a:latin typeface="+mj-lt"/>
                <a:ea typeface="+mj-ea"/>
                <a:cs typeface="+mj-cs"/>
              </a:rPr>
              <a:t>A vocation à inclure tous les PS du territoire couvert sans exclusion</a:t>
            </a:r>
          </a:p>
          <a:p>
            <a:pPr marL="457200" lvl="2" indent="-457200">
              <a:buFont typeface="Wingdings" panose="05000000000000000000" pitchFamily="2" charset="2"/>
              <a:buChar char="ü"/>
            </a:pPr>
            <a:endParaRPr lang="fr-FR" sz="2000" dirty="0">
              <a:latin typeface="+mj-lt"/>
              <a:ea typeface="+mj-ea"/>
              <a:cs typeface="+mj-cs"/>
            </a:endParaRPr>
          </a:p>
          <a:p>
            <a:pPr lvl="2">
              <a:buFont typeface="Wingdings" panose="05000000000000000000" pitchFamily="2" charset="2"/>
              <a:buChar char="Ø"/>
            </a:pPr>
            <a:endParaRPr lang="fr-FR" sz="2000" dirty="0">
              <a:solidFill>
                <a:schemeClr val="tx2">
                  <a:lumMod val="75000"/>
                </a:schemeClr>
              </a:solidFill>
            </a:endParaRPr>
          </a:p>
        </p:txBody>
      </p:sp>
      <p:sp>
        <p:nvSpPr>
          <p:cNvPr id="6" name="Espace réservé du numéro de diapositive 5"/>
          <p:cNvSpPr>
            <a:spLocks noGrp="1"/>
          </p:cNvSpPr>
          <p:nvPr>
            <p:ph type="sldNum" sz="quarter" idx="4294967295"/>
          </p:nvPr>
        </p:nvSpPr>
        <p:spPr>
          <a:xfrm>
            <a:off x="6553200" y="6356350"/>
            <a:ext cx="2133600" cy="365125"/>
          </a:xfrm>
          <a:prstGeom prst="rect">
            <a:avLst/>
          </a:prstGeom>
        </p:spPr>
        <p:txBody>
          <a:bodyPr/>
          <a:lstStyle/>
          <a:p>
            <a:fld id="{2A92749B-FE44-4705-8490-24B65C6C5D04}" type="slidenum">
              <a:rPr lang="fr-FR" smtClean="0"/>
              <a:pPr/>
              <a:t>8</a:t>
            </a:fld>
            <a:endParaRPr lang="fr-FR"/>
          </a:p>
        </p:txBody>
      </p:sp>
    </p:spTree>
    <p:extLst>
      <p:ext uri="{BB962C8B-B14F-4D97-AF65-F5344CB8AC3E}">
        <p14:creationId xmlns:p14="http://schemas.microsoft.com/office/powerpoint/2010/main" val="179209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Forme juridique des CPTS</a:t>
            </a:r>
          </a:p>
        </p:txBody>
      </p:sp>
      <p:sp>
        <p:nvSpPr>
          <p:cNvPr id="3" name="Espace réservé du contenu 2"/>
          <p:cNvSpPr>
            <a:spLocks noGrp="1"/>
          </p:cNvSpPr>
          <p:nvPr>
            <p:ph idx="1"/>
          </p:nvPr>
        </p:nvSpPr>
        <p:spPr/>
        <p:txBody>
          <a:bodyPr/>
          <a:lstStyle/>
          <a:p>
            <a:r>
              <a:rPr lang="fr-FR" sz="2000" b="0" dirty="0">
                <a:latin typeface="+mj-lt"/>
                <a:ea typeface="+mj-ea"/>
                <a:cs typeface="+mj-cs"/>
              </a:rPr>
              <a:t>Aucune forme juridique n’est imposée pour la constitution d’une CPTS mais une structure juridique doit être créée. </a:t>
            </a:r>
          </a:p>
          <a:p>
            <a:r>
              <a:rPr lang="fr-FR" sz="2000" b="0" dirty="0">
                <a:latin typeface="+mj-lt"/>
                <a:ea typeface="+mj-ea"/>
                <a:cs typeface="+mj-cs"/>
              </a:rPr>
              <a:t>Les acteurs sont libres de s’organiser comme ils le souhaitent.</a:t>
            </a:r>
          </a:p>
          <a:p>
            <a:endParaRPr lang="fr-FR" sz="2000" b="0" dirty="0">
              <a:latin typeface="+mj-lt"/>
              <a:ea typeface="+mj-ea"/>
              <a:cs typeface="+mj-cs"/>
            </a:endParaRPr>
          </a:p>
          <a:p>
            <a:r>
              <a:rPr lang="fr-FR" sz="2000" b="0" dirty="0">
                <a:latin typeface="+mj-lt"/>
                <a:ea typeface="+mj-ea"/>
                <a:cs typeface="+mj-cs"/>
              </a:rPr>
              <a:t>Le statut associatif apparait le plus adapté pour structurer les projets (souple)</a:t>
            </a:r>
          </a:p>
          <a:p>
            <a:r>
              <a:rPr lang="fr-FR" sz="2000" b="0" dirty="0">
                <a:latin typeface="+mj-lt"/>
                <a:ea typeface="+mj-ea"/>
                <a:cs typeface="+mj-cs"/>
              </a:rPr>
              <a:t>Il répond quasiment à tous les besoins à une exception : ce statut ne permet pas de rémunérer les professionnels de la CPTS dans l’hypothèse où ils sont effecteurs de soins pour la CPTS (ex actes réalisés dans le cadre d’une mission de prévention organisée par la CPTS) ; pour la rémunération de ces actes au nom de la CPTS en tant qu’effecteur de soins nécessité de créer en plus un autre statut juridique (en plus de l’association) </a:t>
            </a:r>
          </a:p>
          <a:p>
            <a:endParaRPr lang="fr-FR" sz="2000" b="0" dirty="0">
              <a:latin typeface="+mj-lt"/>
              <a:ea typeface="+mj-ea"/>
              <a:cs typeface="+mj-cs"/>
            </a:endParaRPr>
          </a:p>
          <a:p>
            <a:endParaRPr lang="fr-FR" sz="1700" b="0" dirty="0">
              <a:latin typeface="+mj-lt"/>
              <a:ea typeface="+mj-ea"/>
              <a:cs typeface="+mj-cs"/>
            </a:endParaRPr>
          </a:p>
          <a:p>
            <a:pPr marL="0" indent="0">
              <a:buNone/>
            </a:pPr>
            <a:endParaRPr lang="fr-FR" sz="2000" b="0" dirty="0">
              <a:latin typeface="+mj-lt"/>
              <a:ea typeface="+mj-ea"/>
              <a:cs typeface="+mj-cs"/>
            </a:endParaRPr>
          </a:p>
          <a:p>
            <a:pPr marL="0" indent="0">
              <a:buNone/>
            </a:pPr>
            <a:endParaRPr lang="fr-FR" sz="2400" b="0" dirty="0">
              <a:latin typeface="+mj-lt"/>
              <a:ea typeface="+mj-ea"/>
              <a:cs typeface="+mj-cs"/>
            </a:endParaRPr>
          </a:p>
        </p:txBody>
      </p:sp>
      <p:sp>
        <p:nvSpPr>
          <p:cNvPr id="6" name="Espace réservé du numéro de diapositive 5"/>
          <p:cNvSpPr>
            <a:spLocks noGrp="1"/>
          </p:cNvSpPr>
          <p:nvPr>
            <p:ph type="sldNum" sz="quarter" idx="4294967295"/>
          </p:nvPr>
        </p:nvSpPr>
        <p:spPr>
          <a:xfrm>
            <a:off x="6553200" y="6356350"/>
            <a:ext cx="2133600" cy="365125"/>
          </a:xfrm>
          <a:prstGeom prst="rect">
            <a:avLst/>
          </a:prstGeom>
        </p:spPr>
        <p:txBody>
          <a:bodyPr/>
          <a:lstStyle/>
          <a:p>
            <a:fld id="{2A92749B-FE44-4705-8490-24B65C6C5D04}" type="slidenum">
              <a:rPr lang="fr-FR" smtClean="0"/>
              <a:pPr/>
              <a:t>9</a:t>
            </a:fld>
            <a:endParaRPr lang="fr-FR"/>
          </a:p>
        </p:txBody>
      </p:sp>
      <p:sp>
        <p:nvSpPr>
          <p:cNvPr id="4" name="Rectangle à coins arrondis 3"/>
          <p:cNvSpPr/>
          <p:nvPr/>
        </p:nvSpPr>
        <p:spPr bwMode="auto">
          <a:xfrm>
            <a:off x="2123728" y="5157192"/>
            <a:ext cx="4896544" cy="1152128"/>
          </a:xfrm>
          <a:prstGeom prst="roundRect">
            <a:avLst/>
          </a:prstGeom>
          <a:ln/>
        </p:spPr>
        <p:style>
          <a:lnRef idx="2">
            <a:schemeClr val="accent2"/>
          </a:lnRef>
          <a:fillRef idx="1">
            <a:schemeClr val="lt1"/>
          </a:fillRef>
          <a:effectRef idx="0">
            <a:schemeClr val="accent2"/>
          </a:effectRef>
          <a:fontRef idx="minor">
            <a:schemeClr val="dk1"/>
          </a:fontRef>
        </p:style>
        <p:txBody>
          <a:bodyPr vert="horz" wrap="square" lIns="104287" tIns="52144" rIns="104287" bIns="52144" numCol="1" rtlCol="0" anchor="t" anchorCtr="0" compatLnSpc="1">
            <a:prstTxWarp prst="textNoShape">
              <a:avLst/>
            </a:prstTxWarp>
          </a:bodyPr>
          <a:lstStyle/>
          <a:p>
            <a:pPr marL="0" marR="0" indent="0" algn="ctr" defTabSz="1042988"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0C419A"/>
                </a:solidFill>
                <a:effectLst/>
                <a:latin typeface="Arial" charset="0"/>
                <a:sym typeface="Wingdings" panose="05000000000000000000" pitchFamily="2" charset="2"/>
              </a:rPr>
              <a:t> Pour aller plus loin : fiches </a:t>
            </a:r>
            <a:r>
              <a:rPr kumimoji="0" lang="fr-FR" b="0" i="0" u="none" strike="noStrike" cap="none" normalizeH="0" dirty="0">
                <a:ln>
                  <a:noFill/>
                </a:ln>
                <a:solidFill>
                  <a:srgbClr val="0C419A"/>
                </a:solidFill>
                <a:effectLst/>
                <a:latin typeface="Arial" charset="0"/>
              </a:rPr>
              <a:t>sur le statut juridique des CPTS rédigées par le Ministère (DGOS)</a:t>
            </a:r>
            <a:endParaRPr kumimoji="0" lang="fr-FR" b="0" i="0" u="none" strike="noStrike" cap="none" normalizeH="0" baseline="0" dirty="0">
              <a:ln>
                <a:noFill/>
              </a:ln>
              <a:solidFill>
                <a:srgbClr val="0C419A"/>
              </a:solidFill>
              <a:effectLst/>
              <a:latin typeface="Arial" charset="0"/>
            </a:endParaRPr>
          </a:p>
        </p:txBody>
      </p:sp>
    </p:spTree>
    <p:extLst>
      <p:ext uri="{BB962C8B-B14F-4D97-AF65-F5344CB8AC3E}">
        <p14:creationId xmlns:p14="http://schemas.microsoft.com/office/powerpoint/2010/main" val="146669780"/>
      </p:ext>
    </p:extLst>
  </p:cSld>
  <p:clrMapOvr>
    <a:masterClrMapping/>
  </p:clrMapOvr>
</p:sld>
</file>

<file path=ppt/theme/theme1.xml><?xml version="1.0" encoding="utf-8"?>
<a:theme xmlns:a="http://schemas.openxmlformats.org/drawingml/2006/main" name="Modèle Diapo conven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4287" tIns="52144" rIns="104287" bIns="52144" numCol="1" anchor="t" anchorCtr="0" compatLnSpc="1">
        <a:prstTxWarp prst="textNoShape">
          <a:avLst/>
        </a:prstTxWarp>
      </a:bodyPr>
      <a:lstStyle>
        <a:defPPr marL="0" marR="0" indent="0" algn="ctr" defTabSz="1042988"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0C419A"/>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04287" tIns="52144" rIns="104287" bIns="52144" numCol="1" anchor="t" anchorCtr="0" compatLnSpc="1">
        <a:prstTxWarp prst="textNoShape">
          <a:avLst/>
        </a:prstTxWarp>
      </a:bodyPr>
      <a:lstStyle>
        <a:defPPr marL="0" marR="0" indent="0" algn="ctr" defTabSz="1042988"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0C419A"/>
            </a:solidFill>
            <a:effectLst/>
            <a:latin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F1D1564170F4589640ECA59C287CD" ma:contentTypeVersion="0" ma:contentTypeDescription="Crée un document." ma:contentTypeScope="" ma:versionID="1e3e1172d5f6bdbb503830c8834824fa">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F16DF2-EF17-4F9B-92E9-3A2289F007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8CFD69F-37D3-4445-B4E3-7623B1521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BAE0FF8-A339-4043-9990-E90379251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7108</Words>
  <Application>Microsoft Office PowerPoint</Application>
  <PresentationFormat>Affichage à l'écran (4:3)</PresentationFormat>
  <Paragraphs>1016</Paragraphs>
  <Slides>57</Slides>
  <Notes>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57</vt:i4>
      </vt:variant>
    </vt:vector>
  </HeadingPairs>
  <TitlesOfParts>
    <vt:vector size="67" baseType="lpstr">
      <vt:lpstr>Arial</vt:lpstr>
      <vt:lpstr>Arial Unicode MS</vt:lpstr>
      <vt:lpstr>Calibri</vt:lpstr>
      <vt:lpstr>Carlito</vt:lpstr>
      <vt:lpstr>Century Gothic</vt:lpstr>
      <vt:lpstr>Freestyle Script</vt:lpstr>
      <vt:lpstr>Times New Roman</vt:lpstr>
      <vt:lpstr>Wingdings</vt:lpstr>
      <vt:lpstr>Modèle Diapo convention</vt:lpstr>
      <vt:lpstr>5_Thème Office</vt:lpstr>
      <vt:lpstr> Présentation de l’ACI en faveur du déploiement des CPTS  </vt:lpstr>
      <vt:lpstr> Le contexte du déploiement des CPTS   </vt:lpstr>
      <vt:lpstr>Contexte des négociations </vt:lpstr>
      <vt:lpstr>Contexte des négociations </vt:lpstr>
      <vt:lpstr>Présentation PowerPoint</vt:lpstr>
      <vt:lpstr>Les communautés professionnelles territoriales de santé</vt:lpstr>
      <vt:lpstr>Les communautés professionnelles territoriales de santé</vt:lpstr>
      <vt:lpstr>Le territoire des CPTS</vt:lpstr>
      <vt:lpstr>Forme juridique des CPTS</vt:lpstr>
      <vt:lpstr> contenu et validation du projet de santé de la CPTS</vt:lpstr>
      <vt:lpstr> Le contrat défini dans l’accord conventionnel interprofessionnel    </vt:lpstr>
      <vt:lpstr>Présentation PowerPoint</vt:lpstr>
      <vt:lpstr>Eligibilité des CPTS au contrat de l’ACI</vt:lpstr>
      <vt:lpstr>Eligibilité des CPTS au contrat</vt:lpstr>
      <vt:lpstr>Présentation PowerPoint</vt:lpstr>
      <vt:lpstr>Mission prioritaire - Mission en faveur de l’amélioration de l’accès aux soins</vt:lpstr>
      <vt:lpstr>Mission prioritaire - Mission en faveur de l’amélioration de l’accès aux soins</vt:lpstr>
      <vt:lpstr>Mission prioritaire - Mission en faveur de l’amélioration de l’accès aux soins</vt:lpstr>
      <vt:lpstr>Mission prioritaire - Mission en faveur de l’amélioration de l’accès aux soins</vt:lpstr>
      <vt:lpstr>Mission prioritaire - Mission en faveur de l’amélioration de l’accès aux soins</vt:lpstr>
      <vt:lpstr>Mission prioritaire - Mission en faveur des parcours pluri-professionnels et prévention</vt:lpstr>
      <vt:lpstr>Mission prioritaire - Mission en faveur des parcours pluri-professionnels et prévention </vt:lpstr>
      <vt:lpstr>Missions complémentaires - Missions en faveur de la qualité et de l’accompagnement des PS</vt:lpstr>
      <vt:lpstr>Mission complémentaire - Missions en faveur de la qualité et de l’accompagnement des PS</vt:lpstr>
      <vt:lpstr>Présentation PowerPoint</vt:lpstr>
      <vt:lpstr>Missions régionales</vt:lpstr>
      <vt:lpstr>Présentation PowerPoint</vt:lpstr>
      <vt:lpstr>Calendrier de déploiement des missions</vt:lpstr>
      <vt:lpstr>Présentation PowerPoint</vt:lpstr>
      <vt:lpstr>Principes de financement</vt:lpstr>
      <vt:lpstr>Principes de financement</vt:lpstr>
      <vt:lpstr>Principes de financement</vt:lpstr>
      <vt:lpstr>Principes de financement</vt:lpstr>
      <vt:lpstr>Principes de financement</vt:lpstr>
      <vt:lpstr>Principes de financement</vt:lpstr>
      <vt:lpstr>Principes de financement</vt:lpstr>
      <vt:lpstr>Principes de financement</vt:lpstr>
      <vt:lpstr>Principes de financement</vt:lpstr>
      <vt:lpstr>Principes de financement</vt:lpstr>
      <vt:lpstr>Principes de financement</vt:lpstr>
      <vt:lpstr>Principes de financement</vt:lpstr>
      <vt:lpstr>Présentation PowerPoint</vt:lpstr>
      <vt:lpstr>Présentation PowerPoint</vt:lpstr>
      <vt:lpstr>Montants des financements</vt:lpstr>
      <vt:lpstr>Montants des financements</vt:lpstr>
      <vt:lpstr>Présentation PowerPoint</vt:lpstr>
      <vt:lpstr>Volet de fonctionnement de la CPTS</vt:lpstr>
      <vt:lpstr>Volet missions</vt:lpstr>
      <vt:lpstr>Volet missions</vt:lpstr>
      <vt:lpstr>Présentation PowerPoint</vt:lpstr>
      <vt:lpstr>Exemple</vt:lpstr>
      <vt:lpstr>Les spécificités du contrat</vt:lpstr>
      <vt:lpstr>Les spécificités du contrat</vt:lpstr>
      <vt:lpstr>Présentation PowerPoint</vt:lpstr>
      <vt:lpstr>Missions des instances</vt:lpstr>
      <vt:lpstr>Composition des instances : exemple au 10/09/2019</vt:lpstr>
      <vt:lpstr>Composition des instances : exemple au 10/09/2019</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mai 2017</dc:title>
  <dc:creator>LOISEL Lucie</dc:creator>
  <cp:lastModifiedBy>Secrétariat FFMPS</cp:lastModifiedBy>
  <cp:revision>1106</cp:revision>
  <cp:lastPrinted>2019-02-06T12:51:22Z</cp:lastPrinted>
  <dcterms:created xsi:type="dcterms:W3CDTF">2017-04-28T15:09:17Z</dcterms:created>
  <dcterms:modified xsi:type="dcterms:W3CDTF">2020-08-31T08:56:59Z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0x010100F67F1D1564170F4589640ECA59C287CD</vt:lpwstr>
  </property>
</Properties>
</file>